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notesMasterIdLst>
    <p:notesMasterId r:id="rId40"/>
  </p:notesMasterIdLst>
  <p:sldIdLst>
    <p:sldId id="256" r:id="rId2"/>
    <p:sldId id="257" r:id="rId3"/>
    <p:sldId id="258" r:id="rId4"/>
    <p:sldId id="259" r:id="rId5"/>
    <p:sldId id="262" r:id="rId6"/>
    <p:sldId id="263" r:id="rId7"/>
    <p:sldId id="269" r:id="rId8"/>
    <p:sldId id="266" r:id="rId9"/>
    <p:sldId id="267" r:id="rId10"/>
    <p:sldId id="302" r:id="rId11"/>
    <p:sldId id="286" r:id="rId12"/>
    <p:sldId id="268" r:id="rId13"/>
    <p:sldId id="271" r:id="rId14"/>
    <p:sldId id="274" r:id="rId15"/>
    <p:sldId id="287" r:id="rId16"/>
    <p:sldId id="273" r:id="rId17"/>
    <p:sldId id="264" r:id="rId18"/>
    <p:sldId id="289" r:id="rId19"/>
    <p:sldId id="270" r:id="rId20"/>
    <p:sldId id="276" r:id="rId21"/>
    <p:sldId id="278" r:id="rId22"/>
    <p:sldId id="281" r:id="rId23"/>
    <p:sldId id="282" r:id="rId24"/>
    <p:sldId id="284" r:id="rId25"/>
    <p:sldId id="285" r:id="rId26"/>
    <p:sldId id="298" r:id="rId27"/>
    <p:sldId id="299" r:id="rId28"/>
    <p:sldId id="283" r:id="rId29"/>
    <p:sldId id="301" r:id="rId30"/>
    <p:sldId id="272" r:id="rId31"/>
    <p:sldId id="260" r:id="rId32"/>
    <p:sldId id="293" r:id="rId33"/>
    <p:sldId id="292" r:id="rId34"/>
    <p:sldId id="294" r:id="rId35"/>
    <p:sldId id="295" r:id="rId36"/>
    <p:sldId id="297" r:id="rId37"/>
    <p:sldId id="296" r:id="rId38"/>
    <p:sldId id="300"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62" autoAdjust="0"/>
    <p:restoredTop sz="94660"/>
  </p:normalViewPr>
  <p:slideViewPr>
    <p:cSldViewPr snapToGrid="0">
      <p:cViewPr varScale="1">
        <p:scale>
          <a:sx n="85" d="100"/>
          <a:sy n="85" d="100"/>
        </p:scale>
        <p:origin x="254" y="67"/>
      </p:cViewPr>
      <p:guideLst/>
    </p:cSldViewPr>
  </p:slideViewPr>
  <p:notesTextViewPr>
    <p:cViewPr>
      <p:scale>
        <a:sx n="1" d="1"/>
        <a:sy n="1" d="1"/>
      </p:scale>
      <p:origin x="0" y="0"/>
    </p:cViewPr>
  </p:notesTextViewPr>
  <p:sorterViewPr>
    <p:cViewPr>
      <p:scale>
        <a:sx n="62" d="100"/>
        <a:sy n="62"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8BA59A-72A2-4D98-8E6B-12E9747FBD42}" type="datetimeFigureOut">
              <a:rPr lang="en-US" smtClean="0"/>
              <a:t>11-May-23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AC0A6E-1D83-49CA-B896-89CD25F34BA1}" type="slidenum">
              <a:rPr lang="en-US" smtClean="0"/>
              <a:t>‹#›</a:t>
            </a:fld>
            <a:endParaRPr lang="en-US"/>
          </a:p>
        </p:txBody>
      </p:sp>
    </p:spTree>
    <p:extLst>
      <p:ext uri="{BB962C8B-B14F-4D97-AF65-F5344CB8AC3E}">
        <p14:creationId xmlns:p14="http://schemas.microsoft.com/office/powerpoint/2010/main" val="1956712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BB663-BBFA-41CD-840A-901A1B21B0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4E7F4F-D92B-4FFD-BA37-6148BD72A0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95F58C-66D9-420D-B64A-4112CD46B853}"/>
              </a:ext>
            </a:extLst>
          </p:cNvPr>
          <p:cNvSpPr>
            <a:spLocks noGrp="1"/>
          </p:cNvSpPr>
          <p:nvPr>
            <p:ph type="dt" sz="half" idx="10"/>
          </p:nvPr>
        </p:nvSpPr>
        <p:spPr/>
        <p:txBody>
          <a:bodyPr/>
          <a:lstStyle/>
          <a:p>
            <a:fld id="{55EEA6EC-7156-473C-B5A3-23EDA25B571C}" type="datetime1">
              <a:rPr lang="en-US" smtClean="0"/>
              <a:t>11-May-23</a:t>
            </a:fld>
            <a:endParaRPr lang="en-US"/>
          </a:p>
        </p:txBody>
      </p:sp>
      <p:sp>
        <p:nvSpPr>
          <p:cNvPr id="5" name="Footer Placeholder 4">
            <a:extLst>
              <a:ext uri="{FF2B5EF4-FFF2-40B4-BE49-F238E27FC236}">
                <a16:creationId xmlns:a16="http://schemas.microsoft.com/office/drawing/2014/main" id="{6BECC057-510B-4D8D-9D7B-D2CD7D2A2F0E}"/>
              </a:ext>
            </a:extLst>
          </p:cNvPr>
          <p:cNvSpPr>
            <a:spLocks noGrp="1"/>
          </p:cNvSpPr>
          <p:nvPr>
            <p:ph type="ftr" sz="quarter" idx="11"/>
          </p:nvPr>
        </p:nvSpPr>
        <p:spPr/>
        <p:txBody>
          <a:bodyPr/>
          <a:lstStyle/>
          <a:p>
            <a:r>
              <a:rPr lang="en-US"/>
              <a:t>Philosophy in OR</a:t>
            </a:r>
          </a:p>
        </p:txBody>
      </p:sp>
      <p:sp>
        <p:nvSpPr>
          <p:cNvPr id="6" name="Slide Number Placeholder 5">
            <a:extLst>
              <a:ext uri="{FF2B5EF4-FFF2-40B4-BE49-F238E27FC236}">
                <a16:creationId xmlns:a16="http://schemas.microsoft.com/office/drawing/2014/main" id="{8C6D71AF-CE4A-44A6-9F03-83546AEB499D}"/>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305605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A972B-1C5B-4323-900C-A0E36062A89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DFBD95-35F6-4667-819C-814385B26EB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B555BB-05B2-45DF-8295-EFA74FA0993E}"/>
              </a:ext>
            </a:extLst>
          </p:cNvPr>
          <p:cNvSpPr>
            <a:spLocks noGrp="1"/>
          </p:cNvSpPr>
          <p:nvPr>
            <p:ph type="dt" sz="half" idx="10"/>
          </p:nvPr>
        </p:nvSpPr>
        <p:spPr/>
        <p:txBody>
          <a:bodyPr/>
          <a:lstStyle/>
          <a:p>
            <a:fld id="{7A981819-7060-4620-B644-A7F02F1AF680}" type="datetime1">
              <a:rPr lang="en-US" smtClean="0"/>
              <a:t>11-May-23</a:t>
            </a:fld>
            <a:endParaRPr lang="en-US"/>
          </a:p>
        </p:txBody>
      </p:sp>
      <p:sp>
        <p:nvSpPr>
          <p:cNvPr id="5" name="Footer Placeholder 4">
            <a:extLst>
              <a:ext uri="{FF2B5EF4-FFF2-40B4-BE49-F238E27FC236}">
                <a16:creationId xmlns:a16="http://schemas.microsoft.com/office/drawing/2014/main" id="{E4A1C407-4E98-432A-880F-5066A0184797}"/>
              </a:ext>
            </a:extLst>
          </p:cNvPr>
          <p:cNvSpPr>
            <a:spLocks noGrp="1"/>
          </p:cNvSpPr>
          <p:nvPr>
            <p:ph type="ftr" sz="quarter" idx="11"/>
          </p:nvPr>
        </p:nvSpPr>
        <p:spPr/>
        <p:txBody>
          <a:bodyPr/>
          <a:lstStyle/>
          <a:p>
            <a:r>
              <a:rPr lang="en-US"/>
              <a:t>Philosophy in OR</a:t>
            </a:r>
          </a:p>
        </p:txBody>
      </p:sp>
      <p:sp>
        <p:nvSpPr>
          <p:cNvPr id="6" name="Slide Number Placeholder 5">
            <a:extLst>
              <a:ext uri="{FF2B5EF4-FFF2-40B4-BE49-F238E27FC236}">
                <a16:creationId xmlns:a16="http://schemas.microsoft.com/office/drawing/2014/main" id="{6CC8F77B-04CC-44E6-8E2C-9CAA8080F024}"/>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1407492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DAA721-678E-4450-BFDD-958204987D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E5F304-3A59-4C88-8B99-1C3F168B5CD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3A1BF2-1E85-4662-BCCA-30337792591A}"/>
              </a:ext>
            </a:extLst>
          </p:cNvPr>
          <p:cNvSpPr>
            <a:spLocks noGrp="1"/>
          </p:cNvSpPr>
          <p:nvPr>
            <p:ph type="dt" sz="half" idx="10"/>
          </p:nvPr>
        </p:nvSpPr>
        <p:spPr/>
        <p:txBody>
          <a:bodyPr/>
          <a:lstStyle/>
          <a:p>
            <a:fld id="{B6FA80AE-A119-49E0-91B5-E923013DCFA8}" type="datetime1">
              <a:rPr lang="en-US" smtClean="0"/>
              <a:t>11-May-23</a:t>
            </a:fld>
            <a:endParaRPr lang="en-US"/>
          </a:p>
        </p:txBody>
      </p:sp>
      <p:sp>
        <p:nvSpPr>
          <p:cNvPr id="5" name="Footer Placeholder 4">
            <a:extLst>
              <a:ext uri="{FF2B5EF4-FFF2-40B4-BE49-F238E27FC236}">
                <a16:creationId xmlns:a16="http://schemas.microsoft.com/office/drawing/2014/main" id="{87B0EE5C-3274-4DAD-9AE2-0FF019077C28}"/>
              </a:ext>
            </a:extLst>
          </p:cNvPr>
          <p:cNvSpPr>
            <a:spLocks noGrp="1"/>
          </p:cNvSpPr>
          <p:nvPr>
            <p:ph type="ftr" sz="quarter" idx="11"/>
          </p:nvPr>
        </p:nvSpPr>
        <p:spPr/>
        <p:txBody>
          <a:bodyPr/>
          <a:lstStyle/>
          <a:p>
            <a:r>
              <a:rPr lang="en-US"/>
              <a:t>Philosophy in OR</a:t>
            </a:r>
          </a:p>
        </p:txBody>
      </p:sp>
      <p:sp>
        <p:nvSpPr>
          <p:cNvPr id="6" name="Slide Number Placeholder 5">
            <a:extLst>
              <a:ext uri="{FF2B5EF4-FFF2-40B4-BE49-F238E27FC236}">
                <a16:creationId xmlns:a16="http://schemas.microsoft.com/office/drawing/2014/main" id="{349E8E75-50C9-4E64-88DC-1501A55D2F9C}"/>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1719475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226F6-C10C-4D7C-8F29-F0909FA84C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3BC1F8-E43A-49FA-BC6A-2F3E9012E1C6}"/>
              </a:ext>
            </a:extLst>
          </p:cNvPr>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54541C-C36E-4799-BB51-969F476909B1}"/>
              </a:ext>
            </a:extLst>
          </p:cNvPr>
          <p:cNvSpPr>
            <a:spLocks noGrp="1"/>
          </p:cNvSpPr>
          <p:nvPr>
            <p:ph type="dt" sz="half" idx="10"/>
          </p:nvPr>
        </p:nvSpPr>
        <p:spPr/>
        <p:txBody>
          <a:bodyPr/>
          <a:lstStyle/>
          <a:p>
            <a:fld id="{90177C49-BFF0-4B1A-BC53-98BDB76FF870}" type="datetime1">
              <a:rPr lang="en-US" smtClean="0"/>
              <a:t>11-May-23</a:t>
            </a:fld>
            <a:endParaRPr lang="en-US"/>
          </a:p>
        </p:txBody>
      </p:sp>
      <p:sp>
        <p:nvSpPr>
          <p:cNvPr id="5" name="Footer Placeholder 4">
            <a:extLst>
              <a:ext uri="{FF2B5EF4-FFF2-40B4-BE49-F238E27FC236}">
                <a16:creationId xmlns:a16="http://schemas.microsoft.com/office/drawing/2014/main" id="{39D26BD2-C594-4948-82E5-825251E3EAB1}"/>
              </a:ext>
            </a:extLst>
          </p:cNvPr>
          <p:cNvSpPr>
            <a:spLocks noGrp="1"/>
          </p:cNvSpPr>
          <p:nvPr>
            <p:ph type="ftr" sz="quarter" idx="11"/>
          </p:nvPr>
        </p:nvSpPr>
        <p:spPr/>
        <p:txBody>
          <a:bodyPr/>
          <a:lstStyle/>
          <a:p>
            <a:r>
              <a:rPr lang="tr-TR"/>
              <a:t>Philosophy in OR</a:t>
            </a:r>
            <a:endParaRPr lang="en-US"/>
          </a:p>
        </p:txBody>
      </p:sp>
      <p:sp>
        <p:nvSpPr>
          <p:cNvPr id="6" name="Slide Number Placeholder 5">
            <a:extLst>
              <a:ext uri="{FF2B5EF4-FFF2-40B4-BE49-F238E27FC236}">
                <a16:creationId xmlns:a16="http://schemas.microsoft.com/office/drawing/2014/main" id="{90658A37-2125-4502-8711-87DECFC6ACF0}"/>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4135924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8F08-1698-496E-93C2-B96C761BBD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8D4ED9-B581-4B0B-8DE9-EEBC430707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7B7634C-2C34-4269-8547-E22F17E3917A}"/>
              </a:ext>
            </a:extLst>
          </p:cNvPr>
          <p:cNvSpPr>
            <a:spLocks noGrp="1"/>
          </p:cNvSpPr>
          <p:nvPr>
            <p:ph type="dt" sz="half" idx="10"/>
          </p:nvPr>
        </p:nvSpPr>
        <p:spPr/>
        <p:txBody>
          <a:bodyPr/>
          <a:lstStyle/>
          <a:p>
            <a:fld id="{24D9E0B7-282E-4B69-8C63-CE0C1EA6692D}" type="datetime1">
              <a:rPr lang="en-US" smtClean="0"/>
              <a:t>11-May-23</a:t>
            </a:fld>
            <a:endParaRPr lang="en-US"/>
          </a:p>
        </p:txBody>
      </p:sp>
      <p:sp>
        <p:nvSpPr>
          <p:cNvPr id="5" name="Footer Placeholder 4">
            <a:extLst>
              <a:ext uri="{FF2B5EF4-FFF2-40B4-BE49-F238E27FC236}">
                <a16:creationId xmlns:a16="http://schemas.microsoft.com/office/drawing/2014/main" id="{0C2B25BA-DAB3-4D26-9BBC-C22A19F42FF4}"/>
              </a:ext>
            </a:extLst>
          </p:cNvPr>
          <p:cNvSpPr>
            <a:spLocks noGrp="1"/>
          </p:cNvSpPr>
          <p:nvPr>
            <p:ph type="ftr" sz="quarter" idx="11"/>
          </p:nvPr>
        </p:nvSpPr>
        <p:spPr/>
        <p:txBody>
          <a:bodyPr/>
          <a:lstStyle/>
          <a:p>
            <a:r>
              <a:rPr lang="en-US"/>
              <a:t>Philosophy in OR</a:t>
            </a:r>
          </a:p>
        </p:txBody>
      </p:sp>
      <p:sp>
        <p:nvSpPr>
          <p:cNvPr id="6" name="Slide Number Placeholder 5">
            <a:extLst>
              <a:ext uri="{FF2B5EF4-FFF2-40B4-BE49-F238E27FC236}">
                <a16:creationId xmlns:a16="http://schemas.microsoft.com/office/drawing/2014/main" id="{FCDD57DA-6A9D-4962-A85F-4FCA582339B6}"/>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3113148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37E99-CF83-4869-B71F-D2241ED707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BC9ABF-B94A-4969-A2C1-B90A29DAEBB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629F8B-216A-4F6D-845A-C07274B2A06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839415-1C18-43E1-BA45-7DCFA1618DC8}"/>
              </a:ext>
            </a:extLst>
          </p:cNvPr>
          <p:cNvSpPr>
            <a:spLocks noGrp="1"/>
          </p:cNvSpPr>
          <p:nvPr>
            <p:ph type="dt" sz="half" idx="10"/>
          </p:nvPr>
        </p:nvSpPr>
        <p:spPr/>
        <p:txBody>
          <a:bodyPr/>
          <a:lstStyle/>
          <a:p>
            <a:fld id="{D2E02649-33E4-4AEB-BFF5-278F7E305CA0}" type="datetime1">
              <a:rPr lang="en-US" smtClean="0"/>
              <a:t>11-May-23</a:t>
            </a:fld>
            <a:endParaRPr lang="en-US"/>
          </a:p>
        </p:txBody>
      </p:sp>
      <p:sp>
        <p:nvSpPr>
          <p:cNvPr id="6" name="Footer Placeholder 5">
            <a:extLst>
              <a:ext uri="{FF2B5EF4-FFF2-40B4-BE49-F238E27FC236}">
                <a16:creationId xmlns:a16="http://schemas.microsoft.com/office/drawing/2014/main" id="{C3429481-FA03-4EA7-A137-F3F7CBBD3B76}"/>
              </a:ext>
            </a:extLst>
          </p:cNvPr>
          <p:cNvSpPr>
            <a:spLocks noGrp="1"/>
          </p:cNvSpPr>
          <p:nvPr>
            <p:ph type="ftr" sz="quarter" idx="11"/>
          </p:nvPr>
        </p:nvSpPr>
        <p:spPr/>
        <p:txBody>
          <a:bodyPr/>
          <a:lstStyle/>
          <a:p>
            <a:r>
              <a:rPr lang="en-US"/>
              <a:t>Philosophy in OR</a:t>
            </a:r>
          </a:p>
        </p:txBody>
      </p:sp>
      <p:sp>
        <p:nvSpPr>
          <p:cNvPr id="7" name="Slide Number Placeholder 6">
            <a:extLst>
              <a:ext uri="{FF2B5EF4-FFF2-40B4-BE49-F238E27FC236}">
                <a16:creationId xmlns:a16="http://schemas.microsoft.com/office/drawing/2014/main" id="{9A8A726F-CE61-4126-AB02-07F289A186BA}"/>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1785280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2EC84-F03E-4BE0-9DA5-89B68624FD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C2457F-ACBD-45AE-90ED-922CF4ED42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4746618-508D-4A44-8910-69CD85A9A26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F1D5BD-758B-42F2-9CFF-5684045EBF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23286D1-408C-4A27-9A8F-9545D2FD9A6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88707E-D63E-4804-A8E5-4243107E3A20}"/>
              </a:ext>
            </a:extLst>
          </p:cNvPr>
          <p:cNvSpPr>
            <a:spLocks noGrp="1"/>
          </p:cNvSpPr>
          <p:nvPr>
            <p:ph type="dt" sz="half" idx="10"/>
          </p:nvPr>
        </p:nvSpPr>
        <p:spPr/>
        <p:txBody>
          <a:bodyPr/>
          <a:lstStyle/>
          <a:p>
            <a:fld id="{9BA94710-4BF6-448D-B73C-0337AE3044AE}" type="datetime1">
              <a:rPr lang="en-US" smtClean="0"/>
              <a:t>11-May-23</a:t>
            </a:fld>
            <a:endParaRPr lang="en-US"/>
          </a:p>
        </p:txBody>
      </p:sp>
      <p:sp>
        <p:nvSpPr>
          <p:cNvPr id="8" name="Footer Placeholder 7">
            <a:extLst>
              <a:ext uri="{FF2B5EF4-FFF2-40B4-BE49-F238E27FC236}">
                <a16:creationId xmlns:a16="http://schemas.microsoft.com/office/drawing/2014/main" id="{D55A936A-D532-475E-8E95-5438155C4D20}"/>
              </a:ext>
            </a:extLst>
          </p:cNvPr>
          <p:cNvSpPr>
            <a:spLocks noGrp="1"/>
          </p:cNvSpPr>
          <p:nvPr>
            <p:ph type="ftr" sz="quarter" idx="11"/>
          </p:nvPr>
        </p:nvSpPr>
        <p:spPr/>
        <p:txBody>
          <a:bodyPr/>
          <a:lstStyle/>
          <a:p>
            <a:r>
              <a:rPr lang="en-US"/>
              <a:t>Philosophy in OR</a:t>
            </a:r>
          </a:p>
        </p:txBody>
      </p:sp>
      <p:sp>
        <p:nvSpPr>
          <p:cNvPr id="9" name="Slide Number Placeholder 8">
            <a:extLst>
              <a:ext uri="{FF2B5EF4-FFF2-40B4-BE49-F238E27FC236}">
                <a16:creationId xmlns:a16="http://schemas.microsoft.com/office/drawing/2014/main" id="{8F9228B8-D083-43DE-9514-260F602BD023}"/>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579730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568A2-B11A-479A-AEC3-B9E805421C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DFC0C6-F139-4B64-8C99-A4B08761AE02}"/>
              </a:ext>
            </a:extLst>
          </p:cNvPr>
          <p:cNvSpPr>
            <a:spLocks noGrp="1"/>
          </p:cNvSpPr>
          <p:nvPr>
            <p:ph type="dt" sz="half" idx="10"/>
          </p:nvPr>
        </p:nvSpPr>
        <p:spPr/>
        <p:txBody>
          <a:bodyPr/>
          <a:lstStyle/>
          <a:p>
            <a:fld id="{4A13E45E-D231-4AB7-94E8-9C188AF7AA61}" type="datetime1">
              <a:rPr lang="en-US" smtClean="0"/>
              <a:t>11-May-23</a:t>
            </a:fld>
            <a:endParaRPr lang="en-US"/>
          </a:p>
        </p:txBody>
      </p:sp>
      <p:sp>
        <p:nvSpPr>
          <p:cNvPr id="4" name="Footer Placeholder 3">
            <a:extLst>
              <a:ext uri="{FF2B5EF4-FFF2-40B4-BE49-F238E27FC236}">
                <a16:creationId xmlns:a16="http://schemas.microsoft.com/office/drawing/2014/main" id="{5CFA3ACC-F849-4144-91F4-6C8D4A4D0F7F}"/>
              </a:ext>
            </a:extLst>
          </p:cNvPr>
          <p:cNvSpPr>
            <a:spLocks noGrp="1"/>
          </p:cNvSpPr>
          <p:nvPr>
            <p:ph type="ftr" sz="quarter" idx="11"/>
          </p:nvPr>
        </p:nvSpPr>
        <p:spPr/>
        <p:txBody>
          <a:bodyPr/>
          <a:lstStyle/>
          <a:p>
            <a:r>
              <a:rPr lang="en-US"/>
              <a:t>Philosophy in OR</a:t>
            </a:r>
          </a:p>
        </p:txBody>
      </p:sp>
      <p:sp>
        <p:nvSpPr>
          <p:cNvPr id="5" name="Slide Number Placeholder 4">
            <a:extLst>
              <a:ext uri="{FF2B5EF4-FFF2-40B4-BE49-F238E27FC236}">
                <a16:creationId xmlns:a16="http://schemas.microsoft.com/office/drawing/2014/main" id="{7CC95224-E767-4C8B-80ED-3715AF5626A8}"/>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9001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8F829F-70C2-4B7E-92D2-A21E2E0B6200}"/>
              </a:ext>
            </a:extLst>
          </p:cNvPr>
          <p:cNvSpPr>
            <a:spLocks noGrp="1"/>
          </p:cNvSpPr>
          <p:nvPr>
            <p:ph type="dt" sz="half" idx="10"/>
          </p:nvPr>
        </p:nvSpPr>
        <p:spPr/>
        <p:txBody>
          <a:bodyPr/>
          <a:lstStyle/>
          <a:p>
            <a:fld id="{5A8D111E-50D4-4B88-891F-46696B84FA18}" type="datetime1">
              <a:rPr lang="en-US" smtClean="0"/>
              <a:t>11-May-23</a:t>
            </a:fld>
            <a:endParaRPr lang="en-US"/>
          </a:p>
        </p:txBody>
      </p:sp>
      <p:sp>
        <p:nvSpPr>
          <p:cNvPr id="3" name="Footer Placeholder 2">
            <a:extLst>
              <a:ext uri="{FF2B5EF4-FFF2-40B4-BE49-F238E27FC236}">
                <a16:creationId xmlns:a16="http://schemas.microsoft.com/office/drawing/2014/main" id="{7639C656-ADAD-4FBE-BAB1-7F6B8A0ACFDD}"/>
              </a:ext>
            </a:extLst>
          </p:cNvPr>
          <p:cNvSpPr>
            <a:spLocks noGrp="1"/>
          </p:cNvSpPr>
          <p:nvPr>
            <p:ph type="ftr" sz="quarter" idx="11"/>
          </p:nvPr>
        </p:nvSpPr>
        <p:spPr/>
        <p:txBody>
          <a:bodyPr/>
          <a:lstStyle/>
          <a:p>
            <a:r>
              <a:rPr lang="en-US"/>
              <a:t>Philosophy in OR</a:t>
            </a:r>
          </a:p>
        </p:txBody>
      </p:sp>
      <p:sp>
        <p:nvSpPr>
          <p:cNvPr id="4" name="Slide Number Placeholder 3">
            <a:extLst>
              <a:ext uri="{FF2B5EF4-FFF2-40B4-BE49-F238E27FC236}">
                <a16:creationId xmlns:a16="http://schemas.microsoft.com/office/drawing/2014/main" id="{5F17FCE2-74AD-466A-A0AE-A469D6B8C09C}"/>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1791032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F7540-AC74-43BE-8EC6-F80E28F39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789F4B-3C4A-4374-972E-A0DCEE7E5E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976758-3AE7-45EC-B271-DFE67A4D01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D0DB4E-BD91-42B3-A57A-3F9123D45A46}"/>
              </a:ext>
            </a:extLst>
          </p:cNvPr>
          <p:cNvSpPr>
            <a:spLocks noGrp="1"/>
          </p:cNvSpPr>
          <p:nvPr>
            <p:ph type="dt" sz="half" idx="10"/>
          </p:nvPr>
        </p:nvSpPr>
        <p:spPr/>
        <p:txBody>
          <a:bodyPr/>
          <a:lstStyle/>
          <a:p>
            <a:fld id="{9AF79F3A-F740-446F-AE5A-8188BF9E3351}" type="datetime1">
              <a:rPr lang="en-US" smtClean="0"/>
              <a:t>11-May-23</a:t>
            </a:fld>
            <a:endParaRPr lang="en-US"/>
          </a:p>
        </p:txBody>
      </p:sp>
      <p:sp>
        <p:nvSpPr>
          <p:cNvPr id="6" name="Footer Placeholder 5">
            <a:extLst>
              <a:ext uri="{FF2B5EF4-FFF2-40B4-BE49-F238E27FC236}">
                <a16:creationId xmlns:a16="http://schemas.microsoft.com/office/drawing/2014/main" id="{13F0057A-2F49-49E2-816C-35FC7BA59C5D}"/>
              </a:ext>
            </a:extLst>
          </p:cNvPr>
          <p:cNvSpPr>
            <a:spLocks noGrp="1"/>
          </p:cNvSpPr>
          <p:nvPr>
            <p:ph type="ftr" sz="quarter" idx="11"/>
          </p:nvPr>
        </p:nvSpPr>
        <p:spPr/>
        <p:txBody>
          <a:bodyPr/>
          <a:lstStyle/>
          <a:p>
            <a:r>
              <a:rPr lang="en-US"/>
              <a:t>Philosophy in OR</a:t>
            </a:r>
          </a:p>
        </p:txBody>
      </p:sp>
      <p:sp>
        <p:nvSpPr>
          <p:cNvPr id="7" name="Slide Number Placeholder 6">
            <a:extLst>
              <a:ext uri="{FF2B5EF4-FFF2-40B4-BE49-F238E27FC236}">
                <a16:creationId xmlns:a16="http://schemas.microsoft.com/office/drawing/2014/main" id="{D41C491C-C61B-4BC3-ADA2-BC4902095744}"/>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106576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D13E2-3AED-4AE1-ABC6-E2D266705E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63C1E-35A9-4744-88EA-5E3D5D97F9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203240-4B59-4AC7-8A3D-7DDA1E0972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4E3450-D677-4C06-A6A8-ABE2AB0DC4EC}"/>
              </a:ext>
            </a:extLst>
          </p:cNvPr>
          <p:cNvSpPr>
            <a:spLocks noGrp="1"/>
          </p:cNvSpPr>
          <p:nvPr>
            <p:ph type="dt" sz="half" idx="10"/>
          </p:nvPr>
        </p:nvSpPr>
        <p:spPr/>
        <p:txBody>
          <a:bodyPr/>
          <a:lstStyle/>
          <a:p>
            <a:fld id="{C9F409F1-5DC3-465C-A435-CB336452DEA5}" type="datetime1">
              <a:rPr lang="en-US" smtClean="0"/>
              <a:t>11-May-23</a:t>
            </a:fld>
            <a:endParaRPr lang="en-US"/>
          </a:p>
        </p:txBody>
      </p:sp>
      <p:sp>
        <p:nvSpPr>
          <p:cNvPr id="6" name="Footer Placeholder 5">
            <a:extLst>
              <a:ext uri="{FF2B5EF4-FFF2-40B4-BE49-F238E27FC236}">
                <a16:creationId xmlns:a16="http://schemas.microsoft.com/office/drawing/2014/main" id="{60708CB9-95B3-4083-8649-F14EE9B12A1B}"/>
              </a:ext>
            </a:extLst>
          </p:cNvPr>
          <p:cNvSpPr>
            <a:spLocks noGrp="1"/>
          </p:cNvSpPr>
          <p:nvPr>
            <p:ph type="ftr" sz="quarter" idx="11"/>
          </p:nvPr>
        </p:nvSpPr>
        <p:spPr/>
        <p:txBody>
          <a:bodyPr/>
          <a:lstStyle/>
          <a:p>
            <a:r>
              <a:rPr lang="en-US"/>
              <a:t>Philosophy in OR</a:t>
            </a:r>
          </a:p>
        </p:txBody>
      </p:sp>
      <p:sp>
        <p:nvSpPr>
          <p:cNvPr id="7" name="Slide Number Placeholder 6">
            <a:extLst>
              <a:ext uri="{FF2B5EF4-FFF2-40B4-BE49-F238E27FC236}">
                <a16:creationId xmlns:a16="http://schemas.microsoft.com/office/drawing/2014/main" id="{BDBAF2D7-D0C6-4F02-853E-2095D6101B74}"/>
              </a:ext>
            </a:extLst>
          </p:cNvPr>
          <p:cNvSpPr>
            <a:spLocks noGrp="1"/>
          </p:cNvSpPr>
          <p:nvPr>
            <p:ph type="sldNum" sz="quarter" idx="12"/>
          </p:nvPr>
        </p:nvSpPr>
        <p:spPr/>
        <p:txBody>
          <a:bodyPr/>
          <a:lstStyle/>
          <a:p>
            <a:fld id="{EE07D45B-956C-4E8C-BD15-C4C1772D1E3C}" type="slidenum">
              <a:rPr lang="en-US" smtClean="0"/>
              <a:t>‹#›</a:t>
            </a:fld>
            <a:endParaRPr lang="en-US"/>
          </a:p>
        </p:txBody>
      </p:sp>
    </p:spTree>
    <p:extLst>
      <p:ext uri="{BB962C8B-B14F-4D97-AF65-F5344CB8AC3E}">
        <p14:creationId xmlns:p14="http://schemas.microsoft.com/office/powerpoint/2010/main" val="250394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778643-A747-4659-AA38-34792BC869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C983E0-9482-44E9-BC23-345EF9AA08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4F20F-D728-43DD-919D-BCCC1E1679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D3F36-7FE5-4B2D-A4A3-D2CF1253883F}" type="datetime1">
              <a:rPr lang="en-US" smtClean="0"/>
              <a:t>11-May-23</a:t>
            </a:fld>
            <a:endParaRPr lang="en-US"/>
          </a:p>
        </p:txBody>
      </p:sp>
      <p:sp>
        <p:nvSpPr>
          <p:cNvPr id="5" name="Footer Placeholder 4">
            <a:extLst>
              <a:ext uri="{FF2B5EF4-FFF2-40B4-BE49-F238E27FC236}">
                <a16:creationId xmlns:a16="http://schemas.microsoft.com/office/drawing/2014/main" id="{7B9580EE-3425-4D22-A42B-82ECF36116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Philosophy in OR</a:t>
            </a:r>
          </a:p>
        </p:txBody>
      </p:sp>
      <p:sp>
        <p:nvSpPr>
          <p:cNvPr id="6" name="Slide Number Placeholder 5">
            <a:extLst>
              <a:ext uri="{FF2B5EF4-FFF2-40B4-BE49-F238E27FC236}">
                <a16:creationId xmlns:a16="http://schemas.microsoft.com/office/drawing/2014/main" id="{A7283A64-B45A-4EDA-B288-E0E9C353F7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7D45B-956C-4E8C-BD15-C4C1772D1E3C}" type="slidenum">
              <a:rPr lang="en-US" smtClean="0"/>
              <a:t>‹#›</a:t>
            </a:fld>
            <a:endParaRPr lang="en-US"/>
          </a:p>
        </p:txBody>
      </p:sp>
    </p:spTree>
    <p:extLst>
      <p:ext uri="{BB962C8B-B14F-4D97-AF65-F5344CB8AC3E}">
        <p14:creationId xmlns:p14="http://schemas.microsoft.com/office/powerpoint/2010/main" val="27942582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istems.org/caglar_guven_yazilari.ht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C2404-C0AC-4318-A7B0-26B399B93ACA}"/>
              </a:ext>
            </a:extLst>
          </p:cNvPr>
          <p:cNvSpPr>
            <a:spLocks noGrp="1"/>
          </p:cNvSpPr>
          <p:nvPr>
            <p:ph type="ctrTitle"/>
          </p:nvPr>
        </p:nvSpPr>
        <p:spPr>
          <a:xfrm>
            <a:off x="1550894" y="718951"/>
            <a:ext cx="9144000" cy="2387600"/>
          </a:xfrm>
        </p:spPr>
        <p:txBody>
          <a:bodyPr/>
          <a:lstStyle/>
          <a:p>
            <a:r>
              <a:rPr lang="tr-TR"/>
              <a:t>perspectives in OR</a:t>
            </a:r>
            <a:endParaRPr lang="en-US"/>
          </a:p>
        </p:txBody>
      </p:sp>
      <p:sp>
        <p:nvSpPr>
          <p:cNvPr id="3" name="Subtitle 2">
            <a:extLst>
              <a:ext uri="{FF2B5EF4-FFF2-40B4-BE49-F238E27FC236}">
                <a16:creationId xmlns:a16="http://schemas.microsoft.com/office/drawing/2014/main" id="{225CB73C-A263-4188-BBDA-109FE771CE9A}"/>
              </a:ext>
            </a:extLst>
          </p:cNvPr>
          <p:cNvSpPr>
            <a:spLocks noGrp="1"/>
          </p:cNvSpPr>
          <p:nvPr>
            <p:ph type="subTitle" idx="1"/>
          </p:nvPr>
        </p:nvSpPr>
        <p:spPr>
          <a:xfrm>
            <a:off x="1380565" y="3236912"/>
            <a:ext cx="9144000" cy="2387599"/>
          </a:xfrm>
        </p:spPr>
        <p:txBody>
          <a:bodyPr>
            <a:normAutofit/>
          </a:bodyPr>
          <a:lstStyle/>
          <a:p>
            <a:endParaRPr lang="tr-TR">
              <a:latin typeface="+mj-lt"/>
            </a:endParaRPr>
          </a:p>
          <a:p>
            <a:r>
              <a:rPr lang="tr-TR" sz="4000">
                <a:latin typeface="+mj-lt"/>
              </a:rPr>
              <a:t>çağlar güven</a:t>
            </a:r>
          </a:p>
          <a:p>
            <a:r>
              <a:rPr lang="tr-TR" sz="3600">
                <a:latin typeface="+mj-lt"/>
              </a:rPr>
              <a:t> May 12, 2023, METU</a:t>
            </a:r>
            <a:endParaRPr lang="en-US" sz="3600">
              <a:latin typeface="+mj-lt"/>
            </a:endParaRPr>
          </a:p>
        </p:txBody>
      </p:sp>
      <p:sp>
        <p:nvSpPr>
          <p:cNvPr id="4" name="Slide Number Placeholder 3">
            <a:extLst>
              <a:ext uri="{FF2B5EF4-FFF2-40B4-BE49-F238E27FC236}">
                <a16:creationId xmlns:a16="http://schemas.microsoft.com/office/drawing/2014/main" id="{8E884A22-2E29-4866-AF42-2FF913836928}"/>
              </a:ext>
            </a:extLst>
          </p:cNvPr>
          <p:cNvSpPr>
            <a:spLocks noGrp="1"/>
          </p:cNvSpPr>
          <p:nvPr>
            <p:ph type="sldNum" sz="quarter" idx="12"/>
          </p:nvPr>
        </p:nvSpPr>
        <p:spPr/>
        <p:txBody>
          <a:bodyPr/>
          <a:lstStyle/>
          <a:p>
            <a:fld id="{EE07D45B-956C-4E8C-BD15-C4C1772D1E3C}" type="slidenum">
              <a:rPr lang="en-US" smtClean="0"/>
              <a:t>1</a:t>
            </a:fld>
            <a:endParaRPr lang="en-US"/>
          </a:p>
        </p:txBody>
      </p:sp>
    </p:spTree>
    <p:extLst>
      <p:ext uri="{BB962C8B-B14F-4D97-AF65-F5344CB8AC3E}">
        <p14:creationId xmlns:p14="http://schemas.microsoft.com/office/powerpoint/2010/main" val="3940814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F59C97-6B94-42B0-AFC2-C5BC3270132E}"/>
              </a:ext>
            </a:extLst>
          </p:cNvPr>
          <p:cNvSpPr>
            <a:spLocks noGrp="1"/>
          </p:cNvSpPr>
          <p:nvPr>
            <p:ph idx="1"/>
          </p:nvPr>
        </p:nvSpPr>
        <p:spPr>
          <a:xfrm>
            <a:off x="860612" y="510988"/>
            <a:ext cx="10493188" cy="5665975"/>
          </a:xfrm>
        </p:spPr>
        <p:txBody>
          <a:bodyPr/>
          <a:lstStyle/>
          <a:p>
            <a:pPr>
              <a:lnSpc>
                <a:spcPct val="100000"/>
              </a:lnSpc>
              <a:spcBef>
                <a:spcPts val="0"/>
              </a:spcBef>
              <a:spcAft>
                <a:spcPts val="600"/>
              </a:spcAft>
            </a:pPr>
            <a:r>
              <a:rPr lang="tr-TR"/>
              <a:t>instead he proposed</a:t>
            </a:r>
          </a:p>
          <a:p>
            <a:pPr lvl="1">
              <a:lnSpc>
                <a:spcPct val="100000"/>
              </a:lnSpc>
              <a:spcBef>
                <a:spcPts val="0"/>
              </a:spcBef>
              <a:spcAft>
                <a:spcPts val="600"/>
              </a:spcAft>
            </a:pPr>
            <a:r>
              <a:rPr lang="tr-TR" sz="2800"/>
              <a:t>that</a:t>
            </a:r>
            <a:r>
              <a:rPr lang="tr-TR" sz="2800">
                <a:solidFill>
                  <a:srgbClr val="FF0000"/>
                </a:solidFill>
              </a:rPr>
              <a:t> </a:t>
            </a:r>
            <a:r>
              <a:rPr lang="en-US" sz="2800">
                <a:solidFill>
                  <a:srgbClr val="FF0000"/>
                </a:solidFill>
              </a:rPr>
              <a:t>synthetic</a:t>
            </a:r>
            <a:r>
              <a:rPr lang="en-US" sz="2800" b="1" i="1"/>
              <a:t> </a:t>
            </a:r>
            <a:r>
              <a:rPr lang="en-US" sz="2800">
                <a:solidFill>
                  <a:srgbClr val="FF0000"/>
                </a:solidFill>
              </a:rPr>
              <a:t>a</a:t>
            </a:r>
            <a:r>
              <a:rPr lang="tr-TR" sz="2800">
                <a:solidFill>
                  <a:srgbClr val="FF0000"/>
                </a:solidFill>
              </a:rPr>
              <a:t> </a:t>
            </a:r>
            <a:r>
              <a:rPr lang="en-US" sz="2800">
                <a:solidFill>
                  <a:srgbClr val="FF0000"/>
                </a:solidFill>
              </a:rPr>
              <a:t>priori</a:t>
            </a:r>
            <a:r>
              <a:rPr lang="en-US" sz="2800"/>
              <a:t> propositions w</a:t>
            </a:r>
            <a:r>
              <a:rPr lang="tr-TR" sz="2800"/>
              <a:t>ere</a:t>
            </a:r>
            <a:r>
              <a:rPr lang="en-US" sz="2800"/>
              <a:t> essential for </a:t>
            </a:r>
            <a:r>
              <a:rPr lang="tr-TR" sz="2800"/>
              <a:t>knowledge, involving</a:t>
            </a:r>
            <a:r>
              <a:rPr lang="en-US" sz="2800"/>
              <a:t> </a:t>
            </a:r>
            <a:r>
              <a:rPr lang="en-US" sz="2800">
                <a:solidFill>
                  <a:srgbClr val="FF0000"/>
                </a:solidFill>
              </a:rPr>
              <a:t>categories</a:t>
            </a:r>
            <a:r>
              <a:rPr lang="en-US" sz="2800" b="1" i="1"/>
              <a:t> </a:t>
            </a:r>
            <a:r>
              <a:rPr lang="en-US" sz="2800"/>
              <a:t>with which to organise thought</a:t>
            </a:r>
            <a:r>
              <a:rPr lang="tr-TR" sz="2800"/>
              <a:t>, such </a:t>
            </a:r>
            <a:r>
              <a:rPr lang="en-US" sz="2800"/>
              <a:t>as </a:t>
            </a:r>
            <a:r>
              <a:rPr lang="en-US" sz="2800">
                <a:solidFill>
                  <a:srgbClr val="FF0000"/>
                </a:solidFill>
              </a:rPr>
              <a:t>unity, plurality, existence, necessity, causation</a:t>
            </a:r>
            <a:r>
              <a:rPr lang="en-US" sz="2800"/>
              <a:t> etc. </a:t>
            </a:r>
            <a:endParaRPr lang="tr-TR" sz="2800"/>
          </a:p>
          <a:p>
            <a:pPr lvl="1">
              <a:lnSpc>
                <a:spcPct val="100000"/>
              </a:lnSpc>
              <a:spcBef>
                <a:spcPts val="0"/>
              </a:spcBef>
              <a:spcAft>
                <a:spcPts val="600"/>
              </a:spcAft>
            </a:pPr>
            <a:r>
              <a:rPr lang="tr-TR" sz="2800"/>
              <a:t>that </a:t>
            </a:r>
            <a:r>
              <a:rPr lang="en-US" sz="2800"/>
              <a:t>reality appears to us through </a:t>
            </a:r>
            <a:r>
              <a:rPr lang="tr-TR" sz="2800"/>
              <a:t>these</a:t>
            </a:r>
            <a:r>
              <a:rPr lang="en-US" sz="2800"/>
              <a:t> a priori categories </a:t>
            </a:r>
            <a:r>
              <a:rPr lang="tr-TR" sz="2800"/>
              <a:t>with which we are born and </a:t>
            </a:r>
            <a:r>
              <a:rPr lang="en-US" sz="2800"/>
              <a:t>without </a:t>
            </a:r>
            <a:r>
              <a:rPr lang="tr-TR" sz="2800"/>
              <a:t>which</a:t>
            </a:r>
            <a:r>
              <a:rPr lang="en-US" sz="2800"/>
              <a:t> we cannot make sense of our experiences</a:t>
            </a:r>
            <a:endParaRPr lang="tr-TR" sz="2800"/>
          </a:p>
          <a:p>
            <a:pPr>
              <a:lnSpc>
                <a:spcPct val="100000"/>
              </a:lnSpc>
              <a:spcBef>
                <a:spcPts val="0"/>
              </a:spcBef>
              <a:spcAft>
                <a:spcPts val="600"/>
              </a:spcAft>
            </a:pPr>
            <a:r>
              <a:rPr lang="tr-TR"/>
              <a:t>propositions such as </a:t>
            </a:r>
            <a:r>
              <a:rPr lang="en-US"/>
              <a:t>“</a:t>
            </a:r>
            <a:r>
              <a:rPr lang="tr-TR">
                <a:solidFill>
                  <a:srgbClr val="FF0000"/>
                </a:solidFill>
              </a:rPr>
              <a:t>every</a:t>
            </a:r>
            <a:r>
              <a:rPr lang="en-US">
                <a:solidFill>
                  <a:srgbClr val="FF0000"/>
                </a:solidFill>
              </a:rPr>
              <a:t> effec</a:t>
            </a:r>
            <a:r>
              <a:rPr lang="tr-TR">
                <a:solidFill>
                  <a:srgbClr val="FF0000"/>
                </a:solidFill>
              </a:rPr>
              <a:t>t</a:t>
            </a:r>
            <a:r>
              <a:rPr lang="en-US">
                <a:solidFill>
                  <a:srgbClr val="FF0000"/>
                </a:solidFill>
              </a:rPr>
              <a:t> ha</a:t>
            </a:r>
            <a:r>
              <a:rPr lang="tr-TR">
                <a:solidFill>
                  <a:srgbClr val="FF0000"/>
                </a:solidFill>
              </a:rPr>
              <a:t>s a</a:t>
            </a:r>
            <a:r>
              <a:rPr lang="en-US">
                <a:solidFill>
                  <a:srgbClr val="FF0000"/>
                </a:solidFill>
              </a:rPr>
              <a:t> cause</a:t>
            </a:r>
            <a:r>
              <a:rPr lang="en-US"/>
              <a:t>”</a:t>
            </a:r>
            <a:r>
              <a:rPr lang="tr-TR"/>
              <a:t> or ‘’</a:t>
            </a:r>
            <a:r>
              <a:rPr lang="tr-TR" i="1">
                <a:solidFill>
                  <a:srgbClr val="FF0000"/>
                </a:solidFill>
              </a:rPr>
              <a:t>1+1=2</a:t>
            </a:r>
            <a:r>
              <a:rPr lang="tr-TR" i="1"/>
              <a:t>’’</a:t>
            </a:r>
            <a:r>
              <a:rPr lang="tr-TR"/>
              <a:t> for example, are synthetic apriori and their</a:t>
            </a:r>
            <a:r>
              <a:rPr lang="en-US"/>
              <a:t> validation using either deduction or induction is </a:t>
            </a:r>
            <a:r>
              <a:rPr lang="tr-TR"/>
              <a:t>not</a:t>
            </a:r>
            <a:r>
              <a:rPr lang="en-US"/>
              <a:t> possible</a:t>
            </a:r>
            <a:r>
              <a:rPr lang="tr-TR"/>
              <a:t>; but we have to live with them since otherwise, cognition</a:t>
            </a:r>
            <a:r>
              <a:rPr lang="en-US"/>
              <a:t> </a:t>
            </a:r>
            <a:r>
              <a:rPr lang="tr-TR"/>
              <a:t>and knowledge will not be</a:t>
            </a:r>
            <a:r>
              <a:rPr lang="en-US"/>
              <a:t> possible</a:t>
            </a:r>
            <a:endParaRPr lang="tr-TR"/>
          </a:p>
          <a:p>
            <a:pPr>
              <a:lnSpc>
                <a:spcPct val="100000"/>
              </a:lnSpc>
              <a:spcBef>
                <a:spcPts val="0"/>
              </a:spcBef>
              <a:spcAft>
                <a:spcPts val="600"/>
              </a:spcAft>
            </a:pPr>
            <a:endParaRPr lang="tr-TR"/>
          </a:p>
          <a:p>
            <a:endParaRPr lang="en-US"/>
          </a:p>
        </p:txBody>
      </p:sp>
      <p:sp>
        <p:nvSpPr>
          <p:cNvPr id="4" name="Slide Number Placeholder 3">
            <a:extLst>
              <a:ext uri="{FF2B5EF4-FFF2-40B4-BE49-F238E27FC236}">
                <a16:creationId xmlns:a16="http://schemas.microsoft.com/office/drawing/2014/main" id="{CB3E9110-4625-44BF-97EB-FD9538F66F02}"/>
              </a:ext>
            </a:extLst>
          </p:cNvPr>
          <p:cNvSpPr>
            <a:spLocks noGrp="1"/>
          </p:cNvSpPr>
          <p:nvPr>
            <p:ph type="sldNum" sz="quarter" idx="12"/>
          </p:nvPr>
        </p:nvSpPr>
        <p:spPr/>
        <p:txBody>
          <a:bodyPr/>
          <a:lstStyle/>
          <a:p>
            <a:fld id="{EE07D45B-956C-4E8C-BD15-C4C1772D1E3C}" type="slidenum">
              <a:rPr lang="en-US" smtClean="0"/>
              <a:t>10</a:t>
            </a:fld>
            <a:endParaRPr lang="en-US"/>
          </a:p>
        </p:txBody>
      </p:sp>
    </p:spTree>
    <p:extLst>
      <p:ext uri="{BB962C8B-B14F-4D97-AF65-F5344CB8AC3E}">
        <p14:creationId xmlns:p14="http://schemas.microsoft.com/office/powerpoint/2010/main" val="2317015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a:lnSpc>
                <a:spcPct val="110000"/>
              </a:lnSpc>
            </a:pPr>
            <a:r>
              <a:rPr lang="tr-TR"/>
              <a:t>in this way Kant has reconciled rationalism and empiricism and has shown us </a:t>
            </a:r>
            <a:r>
              <a:rPr lang="en-US"/>
              <a:t>how </a:t>
            </a:r>
            <a:r>
              <a:rPr lang="tr-TR"/>
              <a:t>to</a:t>
            </a:r>
            <a:r>
              <a:rPr lang="en-US"/>
              <a:t> live with the problem of induction</a:t>
            </a:r>
            <a:endParaRPr lang="tr-TR"/>
          </a:p>
          <a:p>
            <a:pPr>
              <a:lnSpc>
                <a:spcPct val="110000"/>
              </a:lnSpc>
            </a:pPr>
            <a:r>
              <a:rPr lang="tr-TR"/>
              <a:t>he</a:t>
            </a:r>
            <a:r>
              <a:rPr lang="en-US"/>
              <a:t> wrote three books; </a:t>
            </a:r>
            <a:r>
              <a:rPr lang="en-US">
                <a:solidFill>
                  <a:srgbClr val="FF0000"/>
                </a:solidFill>
              </a:rPr>
              <a:t>Critique</a:t>
            </a:r>
            <a:r>
              <a:rPr lang="en-US"/>
              <a:t> </a:t>
            </a:r>
            <a:r>
              <a:rPr lang="en-US">
                <a:solidFill>
                  <a:srgbClr val="FF0000"/>
                </a:solidFill>
              </a:rPr>
              <a:t>of</a:t>
            </a:r>
            <a:r>
              <a:rPr lang="en-US"/>
              <a:t> </a:t>
            </a:r>
            <a:r>
              <a:rPr lang="en-US">
                <a:solidFill>
                  <a:srgbClr val="FF0000"/>
                </a:solidFill>
              </a:rPr>
              <a:t>Pure</a:t>
            </a:r>
            <a:r>
              <a:rPr lang="en-US"/>
              <a:t> </a:t>
            </a:r>
            <a:r>
              <a:rPr lang="en-US">
                <a:solidFill>
                  <a:srgbClr val="FF0000"/>
                </a:solidFill>
              </a:rPr>
              <a:t>Reason</a:t>
            </a:r>
            <a:r>
              <a:rPr lang="en-US"/>
              <a:t>, </a:t>
            </a:r>
            <a:r>
              <a:rPr lang="en-US">
                <a:solidFill>
                  <a:srgbClr val="FF0000"/>
                </a:solidFill>
              </a:rPr>
              <a:t>Critique</a:t>
            </a:r>
            <a:r>
              <a:rPr lang="en-US"/>
              <a:t> </a:t>
            </a:r>
            <a:r>
              <a:rPr lang="en-US">
                <a:solidFill>
                  <a:srgbClr val="FF0000"/>
                </a:solidFill>
              </a:rPr>
              <a:t>of</a:t>
            </a:r>
            <a:r>
              <a:rPr lang="en-US"/>
              <a:t> </a:t>
            </a:r>
            <a:r>
              <a:rPr lang="en-US">
                <a:solidFill>
                  <a:srgbClr val="FF0000"/>
                </a:solidFill>
              </a:rPr>
              <a:t>Practical</a:t>
            </a:r>
            <a:r>
              <a:rPr lang="en-US"/>
              <a:t> </a:t>
            </a:r>
            <a:r>
              <a:rPr lang="en-US">
                <a:solidFill>
                  <a:srgbClr val="FF0000"/>
                </a:solidFill>
              </a:rPr>
              <a:t>Reason</a:t>
            </a:r>
            <a:r>
              <a:rPr lang="en-US" b="1" i="1"/>
              <a:t> </a:t>
            </a:r>
            <a:r>
              <a:rPr lang="en-US"/>
              <a:t>and </a:t>
            </a:r>
            <a:r>
              <a:rPr lang="en-US">
                <a:solidFill>
                  <a:srgbClr val="FF0000"/>
                </a:solidFill>
              </a:rPr>
              <a:t>Critique of Judgement </a:t>
            </a:r>
            <a:r>
              <a:rPr lang="en-US"/>
              <a:t>respectively (i) on</a:t>
            </a:r>
            <a:r>
              <a:rPr lang="en-US">
                <a:solidFill>
                  <a:srgbClr val="FF0000"/>
                </a:solidFill>
              </a:rPr>
              <a:t> science</a:t>
            </a:r>
            <a:r>
              <a:rPr lang="en-US"/>
              <a:t>, (ii) on</a:t>
            </a:r>
            <a:r>
              <a:rPr lang="tr-TR"/>
              <a:t> </a:t>
            </a:r>
            <a:r>
              <a:rPr lang="tr-TR">
                <a:solidFill>
                  <a:srgbClr val="FF0000"/>
                </a:solidFill>
              </a:rPr>
              <a:t>practice</a:t>
            </a:r>
            <a:r>
              <a:rPr lang="tr-TR"/>
              <a:t> </a:t>
            </a:r>
            <a:r>
              <a:rPr lang="en-US"/>
              <a:t>and (iii) on </a:t>
            </a:r>
            <a:r>
              <a:rPr lang="en-US">
                <a:solidFill>
                  <a:srgbClr val="FF0000"/>
                </a:solidFill>
              </a:rPr>
              <a:t>aesthetics</a:t>
            </a:r>
            <a:r>
              <a:rPr lang="en-US"/>
              <a:t>; </a:t>
            </a:r>
            <a:r>
              <a:rPr lang="tr-TR"/>
              <a:t>explaining</a:t>
            </a:r>
            <a:r>
              <a:rPr lang="en-US"/>
              <a:t> how human reason c</a:t>
            </a:r>
            <a:r>
              <a:rPr lang="tr-TR"/>
              <a:t>an </a:t>
            </a:r>
            <a:r>
              <a:rPr lang="en-US"/>
              <a:t>deal with</a:t>
            </a:r>
            <a:r>
              <a:rPr lang="tr-TR"/>
              <a:t> these</a:t>
            </a:r>
            <a:r>
              <a:rPr lang="en-US"/>
              <a:t> issues that collectively cover all human practice</a:t>
            </a:r>
            <a:endParaRPr lang="tr-TR"/>
          </a:p>
          <a:p>
            <a:pPr>
              <a:lnSpc>
                <a:spcPct val="110000"/>
              </a:lnSpc>
            </a:pPr>
            <a:r>
              <a:rPr lang="tr-TR"/>
              <a:t>reason would prevail and,</a:t>
            </a:r>
          </a:p>
          <a:p>
            <a:pPr lvl="1">
              <a:lnSpc>
                <a:spcPct val="110000"/>
              </a:lnSpc>
            </a:pPr>
            <a:r>
              <a:rPr lang="tr-TR" sz="2800"/>
              <a:t>will </a:t>
            </a:r>
            <a:r>
              <a:rPr lang="en-US" sz="2800"/>
              <a:t>ensur</a:t>
            </a:r>
            <a:r>
              <a:rPr lang="tr-TR" sz="2800"/>
              <a:t>e</a:t>
            </a:r>
            <a:r>
              <a:rPr lang="en-US" sz="2800"/>
              <a:t> an ethical life</a:t>
            </a:r>
            <a:r>
              <a:rPr lang="tr-TR" sz="2800"/>
              <a:t>;</a:t>
            </a:r>
            <a:r>
              <a:rPr lang="en-US" sz="2800"/>
              <a:t> </a:t>
            </a:r>
            <a:endParaRPr lang="tr-TR" sz="2800"/>
          </a:p>
          <a:p>
            <a:pPr lvl="1">
              <a:lnSpc>
                <a:spcPct val="110000"/>
              </a:lnSpc>
            </a:pPr>
            <a:r>
              <a:rPr lang="tr-TR" sz="2800"/>
              <a:t>will also </a:t>
            </a:r>
            <a:r>
              <a:rPr lang="en-US" sz="2800"/>
              <a:t>ensur</a:t>
            </a:r>
            <a:r>
              <a:rPr lang="tr-TR" sz="2800"/>
              <a:t>e</a:t>
            </a:r>
            <a:r>
              <a:rPr lang="en-US" sz="2800"/>
              <a:t> the </a:t>
            </a:r>
            <a:r>
              <a:rPr lang="en-US" sz="2800">
                <a:solidFill>
                  <a:srgbClr val="FF0000"/>
                </a:solidFill>
              </a:rPr>
              <a:t>liberation of the individual from domination</a:t>
            </a:r>
            <a:endParaRPr lang="tr-TR" sz="2800"/>
          </a:p>
          <a:p>
            <a:pPr>
              <a:lnSpc>
                <a:spcPct val="110000"/>
              </a:lnSpc>
            </a:pPr>
            <a:endParaRPr lang="tr-TR"/>
          </a:p>
          <a:p>
            <a:pPr>
              <a:lnSpc>
                <a:spcPct val="110000"/>
              </a:lnSpc>
            </a:pPr>
            <a:endParaRPr lang="tr-TR"/>
          </a:p>
          <a:p>
            <a:pPr>
              <a:lnSpc>
                <a:spcPct val="110000"/>
              </a:lnSpc>
            </a:pPr>
            <a:endParaRPr lang="tr-TR"/>
          </a:p>
          <a:p>
            <a:pPr>
              <a:lnSpc>
                <a:spcPct val="100000"/>
              </a:lnSpc>
            </a:pPr>
            <a:endParaRPr lang="tr-TR"/>
          </a:p>
          <a:p>
            <a:endParaRPr lang="en-US"/>
          </a:p>
        </p:txBody>
      </p:sp>
      <p:sp>
        <p:nvSpPr>
          <p:cNvPr id="2" name="Slide Number Placeholder 1">
            <a:extLst>
              <a:ext uri="{FF2B5EF4-FFF2-40B4-BE49-F238E27FC236}">
                <a16:creationId xmlns:a16="http://schemas.microsoft.com/office/drawing/2014/main" id="{89C4332D-A964-4E94-963F-344D3317B0FD}"/>
              </a:ext>
            </a:extLst>
          </p:cNvPr>
          <p:cNvSpPr>
            <a:spLocks noGrp="1"/>
          </p:cNvSpPr>
          <p:nvPr>
            <p:ph type="sldNum" sz="quarter" idx="12"/>
          </p:nvPr>
        </p:nvSpPr>
        <p:spPr/>
        <p:txBody>
          <a:bodyPr/>
          <a:lstStyle/>
          <a:p>
            <a:fld id="{EE07D45B-956C-4E8C-BD15-C4C1772D1E3C}" type="slidenum">
              <a:rPr lang="en-US" smtClean="0"/>
              <a:t>11</a:t>
            </a:fld>
            <a:endParaRPr lang="en-US"/>
          </a:p>
        </p:txBody>
      </p:sp>
    </p:spTree>
    <p:extLst>
      <p:ext uri="{BB962C8B-B14F-4D97-AF65-F5344CB8AC3E}">
        <p14:creationId xmlns:p14="http://schemas.microsoft.com/office/powerpoint/2010/main" val="2878339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a:lnSpc>
                <a:spcPct val="100000"/>
              </a:lnSpc>
            </a:pPr>
            <a:r>
              <a:rPr lang="tr-TR"/>
              <a:t>to put weight to his arguments he formulated </a:t>
            </a:r>
            <a:r>
              <a:rPr lang="tr-TR">
                <a:solidFill>
                  <a:srgbClr val="FF0000"/>
                </a:solidFill>
              </a:rPr>
              <a:t>categorical </a:t>
            </a:r>
            <a:r>
              <a:rPr lang="en-US">
                <a:solidFill>
                  <a:srgbClr val="FF0000"/>
                </a:solidFill>
              </a:rPr>
              <a:t>imperative</a:t>
            </a:r>
            <a:r>
              <a:rPr lang="tr-TR">
                <a:solidFill>
                  <a:srgbClr val="FF0000"/>
                </a:solidFill>
              </a:rPr>
              <a:t>s</a:t>
            </a:r>
            <a:r>
              <a:rPr lang="tr-TR"/>
              <a:t> arguing that the</a:t>
            </a:r>
            <a:r>
              <a:rPr lang="en-US"/>
              <a:t> </a:t>
            </a:r>
            <a:r>
              <a:rPr lang="en-US">
                <a:solidFill>
                  <a:srgbClr val="FF0000"/>
                </a:solidFill>
              </a:rPr>
              <a:t>right</a:t>
            </a:r>
            <a:r>
              <a:rPr lang="tr-TR">
                <a:solidFill>
                  <a:srgbClr val="FF0000"/>
                </a:solidFill>
              </a:rPr>
              <a:t>ness</a:t>
            </a:r>
            <a:r>
              <a:rPr lang="en-US"/>
              <a:t>, or</a:t>
            </a:r>
            <a:r>
              <a:rPr lang="tr-TR"/>
              <a:t> the</a:t>
            </a:r>
            <a:r>
              <a:rPr lang="en-US"/>
              <a:t> </a:t>
            </a:r>
            <a:r>
              <a:rPr lang="en-US">
                <a:solidFill>
                  <a:srgbClr val="FF0000"/>
                </a:solidFill>
              </a:rPr>
              <a:t>moral</a:t>
            </a:r>
            <a:r>
              <a:rPr lang="tr-TR">
                <a:solidFill>
                  <a:srgbClr val="FF0000"/>
                </a:solidFill>
              </a:rPr>
              <a:t>ity</a:t>
            </a:r>
            <a:r>
              <a:rPr lang="tr-TR" i="1">
                <a:solidFill>
                  <a:srgbClr val="FF0000"/>
                </a:solidFill>
              </a:rPr>
              <a:t> </a:t>
            </a:r>
            <a:r>
              <a:rPr lang="tr-TR"/>
              <a:t>of</a:t>
            </a:r>
            <a:r>
              <a:rPr lang="tr-TR" i="1">
                <a:solidFill>
                  <a:srgbClr val="FF0000"/>
                </a:solidFill>
              </a:rPr>
              <a:t> </a:t>
            </a:r>
            <a:r>
              <a:rPr lang="tr-TR"/>
              <a:t>conduct</a:t>
            </a:r>
            <a:r>
              <a:rPr lang="tr-TR" i="1"/>
              <a:t> </a:t>
            </a:r>
            <a:r>
              <a:rPr lang="en-US"/>
              <a:t> </a:t>
            </a:r>
            <a:r>
              <a:rPr lang="tr-TR"/>
              <a:t>can be determined </a:t>
            </a:r>
            <a:r>
              <a:rPr lang="tr-TR">
                <a:solidFill>
                  <a:srgbClr val="FF0000"/>
                </a:solidFill>
              </a:rPr>
              <a:t>a</a:t>
            </a:r>
            <a:r>
              <a:rPr lang="tr-TR" i="1">
                <a:solidFill>
                  <a:srgbClr val="FF0000"/>
                </a:solidFill>
              </a:rPr>
              <a:t> </a:t>
            </a:r>
            <a:r>
              <a:rPr lang="tr-TR">
                <a:solidFill>
                  <a:srgbClr val="FF0000"/>
                </a:solidFill>
              </a:rPr>
              <a:t>priorily</a:t>
            </a:r>
            <a:r>
              <a:rPr lang="en-US"/>
              <a:t>, using </a:t>
            </a:r>
            <a:r>
              <a:rPr lang="tr-TR">
                <a:solidFill>
                  <a:srgbClr val="FF0000"/>
                </a:solidFill>
              </a:rPr>
              <a:t>pure p</a:t>
            </a:r>
            <a:r>
              <a:rPr lang="en-US">
                <a:solidFill>
                  <a:srgbClr val="FF0000"/>
                </a:solidFill>
              </a:rPr>
              <a:t>ractical reason</a:t>
            </a:r>
            <a:endParaRPr lang="tr-TR"/>
          </a:p>
          <a:p>
            <a:pPr>
              <a:lnSpc>
                <a:spcPct val="100000"/>
              </a:lnSpc>
            </a:pPr>
            <a:r>
              <a:rPr lang="tr-TR"/>
              <a:t>one version of his imperative reads: </a:t>
            </a:r>
            <a:r>
              <a:rPr lang="tr-TR">
                <a:solidFill>
                  <a:srgbClr val="FF0000"/>
                </a:solidFill>
              </a:rPr>
              <a:t>‘‘</a:t>
            </a:r>
            <a:r>
              <a:rPr lang="tr-TR" i="1">
                <a:solidFill>
                  <a:srgbClr val="FF0000"/>
                </a:solidFill>
              </a:rPr>
              <a:t>a</a:t>
            </a:r>
            <a:r>
              <a:rPr lang="en-US" i="1">
                <a:solidFill>
                  <a:srgbClr val="FF0000"/>
                </a:solidFill>
              </a:rPr>
              <a:t>ct in such a way that you treat humanity, whether in your own person or in the person of any other, never merely as a means to an end, but always at the same time as an end</a:t>
            </a:r>
            <a:r>
              <a:rPr lang="tr-TR" i="1">
                <a:solidFill>
                  <a:srgbClr val="FF0000"/>
                </a:solidFill>
              </a:rPr>
              <a:t>’’</a:t>
            </a:r>
          </a:p>
          <a:p>
            <a:pPr>
              <a:lnSpc>
                <a:spcPct val="100000"/>
              </a:lnSpc>
            </a:pPr>
            <a:r>
              <a:rPr lang="tr-TR"/>
              <a:t>failure to</a:t>
            </a:r>
            <a:r>
              <a:rPr lang="en-US"/>
              <a:t> follow the </a:t>
            </a:r>
            <a:r>
              <a:rPr lang="tr-TR"/>
              <a:t>imperative </a:t>
            </a:r>
            <a:r>
              <a:rPr lang="en-US"/>
              <a:t>w</a:t>
            </a:r>
            <a:r>
              <a:rPr lang="tr-TR"/>
              <a:t>ould</a:t>
            </a:r>
            <a:r>
              <a:rPr lang="en-US"/>
              <a:t> be self-defeating and thus </a:t>
            </a:r>
            <a:r>
              <a:rPr lang="en-US">
                <a:solidFill>
                  <a:srgbClr val="FF0000"/>
                </a:solidFill>
              </a:rPr>
              <a:t>contrary to reason</a:t>
            </a:r>
            <a:endParaRPr lang="tr-TR">
              <a:solidFill>
                <a:srgbClr val="FF0000"/>
              </a:solidFill>
            </a:endParaRPr>
          </a:p>
          <a:p>
            <a:pPr marL="0" indent="0">
              <a:buNone/>
            </a:pPr>
            <a:endParaRPr lang="en-US"/>
          </a:p>
        </p:txBody>
      </p:sp>
      <p:sp>
        <p:nvSpPr>
          <p:cNvPr id="2" name="Slide Number Placeholder 1">
            <a:extLst>
              <a:ext uri="{FF2B5EF4-FFF2-40B4-BE49-F238E27FC236}">
                <a16:creationId xmlns:a16="http://schemas.microsoft.com/office/drawing/2014/main" id="{BF9E68B7-C711-429C-B352-365667CA6D82}"/>
              </a:ext>
            </a:extLst>
          </p:cNvPr>
          <p:cNvSpPr>
            <a:spLocks noGrp="1"/>
          </p:cNvSpPr>
          <p:nvPr>
            <p:ph type="sldNum" sz="quarter" idx="12"/>
          </p:nvPr>
        </p:nvSpPr>
        <p:spPr/>
        <p:txBody>
          <a:bodyPr/>
          <a:lstStyle/>
          <a:p>
            <a:fld id="{EE07D45B-956C-4E8C-BD15-C4C1772D1E3C}" type="slidenum">
              <a:rPr lang="en-US" smtClean="0"/>
              <a:t>12</a:t>
            </a:fld>
            <a:endParaRPr lang="en-US"/>
          </a:p>
        </p:txBody>
      </p:sp>
    </p:spTree>
    <p:extLst>
      <p:ext uri="{BB962C8B-B14F-4D97-AF65-F5344CB8AC3E}">
        <p14:creationId xmlns:p14="http://schemas.microsoft.com/office/powerpoint/2010/main" val="674666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r>
              <a:rPr lang="tr-TR" sz="3600">
                <a:solidFill>
                  <a:srgbClr val="FF0000"/>
                </a:solidFill>
              </a:rPr>
              <a:t>criticism of Kant</a:t>
            </a:r>
          </a:p>
          <a:p>
            <a:pPr>
              <a:lnSpc>
                <a:spcPct val="100000"/>
              </a:lnSpc>
            </a:pPr>
            <a:r>
              <a:rPr lang="tr-TR"/>
              <a:t>Kant’s universal conception of ethics came under criticism by </a:t>
            </a:r>
            <a:r>
              <a:rPr lang="tr-TR">
                <a:solidFill>
                  <a:srgbClr val="FF0000"/>
                </a:solidFill>
              </a:rPr>
              <a:t>Hegel,</a:t>
            </a:r>
            <a:r>
              <a:rPr lang="tr-TR"/>
              <a:t> by </a:t>
            </a:r>
            <a:r>
              <a:rPr lang="tr-TR">
                <a:solidFill>
                  <a:srgbClr val="FF0000"/>
                </a:solidFill>
              </a:rPr>
              <a:t>Marx </a:t>
            </a:r>
            <a:r>
              <a:rPr lang="tr-TR"/>
              <a:t>and others</a:t>
            </a:r>
          </a:p>
          <a:p>
            <a:pPr>
              <a:lnSpc>
                <a:spcPct val="100000"/>
              </a:lnSpc>
            </a:pPr>
            <a:r>
              <a:rPr lang="tr-TR"/>
              <a:t>for Hegel, moral instructions such as Kant’s categorical imperative, could not apply to a society; they were too abstract anad vague</a:t>
            </a:r>
          </a:p>
          <a:p>
            <a:pPr>
              <a:lnSpc>
                <a:spcPct val="100000"/>
              </a:lnSpc>
            </a:pPr>
            <a:r>
              <a:rPr lang="tr-TR"/>
              <a:t>more importantly, Hegel’s dialectic denied unchanging principles upon which any system could be founded, since </a:t>
            </a:r>
            <a:r>
              <a:rPr lang="tr-TR">
                <a:solidFill>
                  <a:srgbClr val="FF0000"/>
                </a:solidFill>
              </a:rPr>
              <a:t>ideas themselves were in a continual state of change</a:t>
            </a:r>
            <a:r>
              <a:rPr lang="tr-TR"/>
              <a:t>, as we pointed out earlier</a:t>
            </a:r>
          </a:p>
          <a:p>
            <a:pPr>
              <a:lnSpc>
                <a:spcPct val="100000"/>
              </a:lnSpc>
            </a:pPr>
            <a:r>
              <a:rPr lang="tr-TR"/>
              <a:t>he wrote of a dialectical historical process and a dynamic ethic upon which the judgements of history rested</a:t>
            </a:r>
          </a:p>
          <a:p>
            <a:pPr marL="0" indent="0">
              <a:buNone/>
            </a:pPr>
            <a:endParaRPr lang="en-US"/>
          </a:p>
        </p:txBody>
      </p:sp>
      <p:sp>
        <p:nvSpPr>
          <p:cNvPr id="2" name="Slide Number Placeholder 1">
            <a:extLst>
              <a:ext uri="{FF2B5EF4-FFF2-40B4-BE49-F238E27FC236}">
                <a16:creationId xmlns:a16="http://schemas.microsoft.com/office/drawing/2014/main" id="{7AEFA383-63D9-41A8-B7CA-3A22855ED522}"/>
              </a:ext>
            </a:extLst>
          </p:cNvPr>
          <p:cNvSpPr>
            <a:spLocks noGrp="1"/>
          </p:cNvSpPr>
          <p:nvPr>
            <p:ph type="sldNum" sz="quarter" idx="12"/>
          </p:nvPr>
        </p:nvSpPr>
        <p:spPr/>
        <p:txBody>
          <a:bodyPr/>
          <a:lstStyle/>
          <a:p>
            <a:fld id="{EE07D45B-956C-4E8C-BD15-C4C1772D1E3C}" type="slidenum">
              <a:rPr lang="en-US" smtClean="0"/>
              <a:t>13</a:t>
            </a:fld>
            <a:endParaRPr lang="en-US"/>
          </a:p>
        </p:txBody>
      </p:sp>
    </p:spTree>
    <p:extLst>
      <p:ext uri="{BB962C8B-B14F-4D97-AF65-F5344CB8AC3E}">
        <p14:creationId xmlns:p14="http://schemas.microsoft.com/office/powerpoint/2010/main" val="3090895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a:lnSpc>
                <a:spcPct val="110000"/>
              </a:lnSpc>
            </a:pPr>
            <a:r>
              <a:rPr lang="tr-TR"/>
              <a:t>similarlay </a:t>
            </a:r>
            <a:r>
              <a:rPr lang="en-US">
                <a:solidFill>
                  <a:srgbClr val="FF0000"/>
                </a:solidFill>
              </a:rPr>
              <a:t>Marx</a:t>
            </a:r>
            <a:r>
              <a:rPr lang="en-US"/>
              <a:t> </a:t>
            </a:r>
            <a:r>
              <a:rPr lang="tr-TR"/>
              <a:t>argued </a:t>
            </a:r>
            <a:r>
              <a:rPr lang="en-US"/>
              <a:t>that what is good </a:t>
            </a:r>
            <a:r>
              <a:rPr lang="tr-TR"/>
              <a:t>or</a:t>
            </a:r>
            <a:r>
              <a:rPr lang="en-US"/>
              <a:t> bad were </a:t>
            </a:r>
            <a:r>
              <a:rPr lang="en-US">
                <a:solidFill>
                  <a:srgbClr val="FF0000"/>
                </a:solidFill>
              </a:rPr>
              <a:t>determined by the economic structure</a:t>
            </a:r>
            <a:r>
              <a:rPr lang="tr-TR">
                <a:solidFill>
                  <a:srgbClr val="FF0000"/>
                </a:solidFill>
              </a:rPr>
              <a:t>;</a:t>
            </a:r>
            <a:r>
              <a:rPr lang="tr-TR"/>
              <a:t> </a:t>
            </a:r>
            <a:r>
              <a:rPr lang="en-US"/>
              <a:t>that the ethics of any community</a:t>
            </a:r>
            <a:r>
              <a:rPr lang="tr-TR"/>
              <a:t> depended on</a:t>
            </a:r>
            <a:r>
              <a:rPr lang="en-US"/>
              <a:t> the </a:t>
            </a:r>
            <a:r>
              <a:rPr lang="tr-TR"/>
              <a:t>infrastructure of</a:t>
            </a:r>
            <a:r>
              <a:rPr lang="en-US"/>
              <a:t> production</a:t>
            </a:r>
            <a:r>
              <a:rPr lang="tr-TR"/>
              <a:t> </a:t>
            </a:r>
            <a:r>
              <a:rPr lang="en-US"/>
              <a:t>and reflect</a:t>
            </a:r>
            <a:r>
              <a:rPr lang="tr-TR"/>
              <a:t>ed</a:t>
            </a:r>
            <a:r>
              <a:rPr lang="en-US"/>
              <a:t> the </a:t>
            </a:r>
            <a:r>
              <a:rPr lang="en-US">
                <a:solidFill>
                  <a:srgbClr val="FF0000"/>
                </a:solidFill>
              </a:rPr>
              <a:t>interest of the dominant class</a:t>
            </a:r>
            <a:endParaRPr lang="tr-TR">
              <a:solidFill>
                <a:srgbClr val="FF0000"/>
              </a:solidFill>
            </a:endParaRPr>
          </a:p>
          <a:p>
            <a:pPr>
              <a:lnSpc>
                <a:spcPct val="110000"/>
              </a:lnSpc>
            </a:pPr>
            <a:r>
              <a:rPr lang="tr-TR"/>
              <a:t>he was quite realistic about this and dismissed altogether the idea of a universal ethic saying that,</a:t>
            </a:r>
          </a:p>
          <a:p>
            <a:pPr>
              <a:lnSpc>
                <a:spcPct val="110000"/>
              </a:lnSpc>
            </a:pPr>
            <a:r>
              <a:rPr lang="tr-TR"/>
              <a:t>under </a:t>
            </a:r>
            <a:r>
              <a:rPr lang="en-US"/>
              <a:t>the class system</a:t>
            </a:r>
            <a:r>
              <a:rPr lang="tr-TR"/>
              <a:t> any </a:t>
            </a:r>
            <a:r>
              <a:rPr lang="tr-TR">
                <a:solidFill>
                  <a:srgbClr val="FF0000"/>
                </a:solidFill>
              </a:rPr>
              <a:t>discussion of</a:t>
            </a:r>
            <a:r>
              <a:rPr lang="en-US">
                <a:solidFill>
                  <a:srgbClr val="FF0000"/>
                </a:solidFill>
              </a:rPr>
              <a:t> </a:t>
            </a:r>
            <a:r>
              <a:rPr lang="tr-TR">
                <a:solidFill>
                  <a:srgbClr val="FF0000"/>
                </a:solidFill>
              </a:rPr>
              <a:t>ethics was meaningless</a:t>
            </a:r>
            <a:r>
              <a:rPr lang="tr-TR"/>
              <a:t>;</a:t>
            </a:r>
            <a:r>
              <a:rPr lang="en-US"/>
              <a:t> </a:t>
            </a:r>
            <a:r>
              <a:rPr lang="tr-TR"/>
              <a:t>only when </a:t>
            </a:r>
            <a:r>
              <a:rPr lang="en-US"/>
              <a:t>t</a:t>
            </a:r>
            <a:r>
              <a:rPr lang="tr-TR"/>
              <a:t>hat</a:t>
            </a:r>
            <a:r>
              <a:rPr lang="en-US"/>
              <a:t> system has been </a:t>
            </a:r>
            <a:r>
              <a:rPr lang="tr-TR"/>
              <a:t>removed</a:t>
            </a:r>
            <a:r>
              <a:rPr lang="en-US"/>
              <a:t> it will be possible to </a:t>
            </a:r>
            <a:r>
              <a:rPr lang="tr-TR"/>
              <a:t>define</a:t>
            </a:r>
            <a:r>
              <a:rPr lang="en-US"/>
              <a:t> ethics </a:t>
            </a:r>
            <a:r>
              <a:rPr lang="tr-TR"/>
              <a:t>meaningfully</a:t>
            </a:r>
          </a:p>
          <a:p>
            <a:pPr>
              <a:lnSpc>
                <a:spcPct val="110000"/>
              </a:lnSpc>
            </a:pPr>
            <a:r>
              <a:rPr lang="tr-TR"/>
              <a:t>even the term </a:t>
            </a:r>
            <a:r>
              <a:rPr lang="en-US">
                <a:solidFill>
                  <a:srgbClr val="FF0000"/>
                </a:solidFill>
              </a:rPr>
              <a:t>exploitation</a:t>
            </a:r>
            <a:r>
              <a:rPr lang="tr-TR">
                <a:solidFill>
                  <a:srgbClr val="FF0000"/>
                </a:solidFill>
              </a:rPr>
              <a:t> </a:t>
            </a:r>
            <a:r>
              <a:rPr lang="tr-TR"/>
              <a:t>according to Marx, wa</a:t>
            </a:r>
            <a:r>
              <a:rPr lang="en-US"/>
              <a:t>s </a:t>
            </a:r>
            <a:r>
              <a:rPr lang="tr-TR"/>
              <a:t>only </a:t>
            </a:r>
            <a:r>
              <a:rPr lang="en-US"/>
              <a:t>a description of social relations</a:t>
            </a:r>
            <a:r>
              <a:rPr lang="tr-TR"/>
              <a:t> and not an ethical judgement</a:t>
            </a:r>
          </a:p>
          <a:p>
            <a:endParaRPr lang="en-US"/>
          </a:p>
          <a:p>
            <a:endParaRPr lang="tr-TR"/>
          </a:p>
        </p:txBody>
      </p:sp>
      <p:sp>
        <p:nvSpPr>
          <p:cNvPr id="2" name="Slide Number Placeholder 1">
            <a:extLst>
              <a:ext uri="{FF2B5EF4-FFF2-40B4-BE49-F238E27FC236}">
                <a16:creationId xmlns:a16="http://schemas.microsoft.com/office/drawing/2014/main" id="{85082476-6977-45BC-ABC9-3967BFF59FC1}"/>
              </a:ext>
            </a:extLst>
          </p:cNvPr>
          <p:cNvSpPr>
            <a:spLocks noGrp="1"/>
          </p:cNvSpPr>
          <p:nvPr>
            <p:ph type="sldNum" sz="quarter" idx="12"/>
          </p:nvPr>
        </p:nvSpPr>
        <p:spPr/>
        <p:txBody>
          <a:bodyPr/>
          <a:lstStyle/>
          <a:p>
            <a:fld id="{EE07D45B-956C-4E8C-BD15-C4C1772D1E3C}" type="slidenum">
              <a:rPr lang="en-US" smtClean="0"/>
              <a:t>14</a:t>
            </a:fld>
            <a:endParaRPr lang="en-US"/>
          </a:p>
        </p:txBody>
      </p:sp>
    </p:spTree>
    <p:extLst>
      <p:ext uri="{BB962C8B-B14F-4D97-AF65-F5344CB8AC3E}">
        <p14:creationId xmlns:p14="http://schemas.microsoft.com/office/powerpoint/2010/main" val="3380201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610F60-145F-44F4-8D8D-0196FB0A3DD1}"/>
              </a:ext>
            </a:extLst>
          </p:cNvPr>
          <p:cNvSpPr>
            <a:spLocks noGrp="1"/>
          </p:cNvSpPr>
          <p:nvPr>
            <p:ph idx="1"/>
          </p:nvPr>
        </p:nvSpPr>
        <p:spPr>
          <a:xfrm>
            <a:off x="663388" y="510988"/>
            <a:ext cx="10690412" cy="5665975"/>
          </a:xfrm>
        </p:spPr>
        <p:txBody>
          <a:bodyPr>
            <a:normAutofit/>
          </a:bodyPr>
          <a:lstStyle/>
          <a:p>
            <a:pPr marL="0" indent="0">
              <a:lnSpc>
                <a:spcPct val="100000"/>
              </a:lnSpc>
              <a:buNone/>
            </a:pPr>
            <a:r>
              <a:rPr lang="tr-TR" sz="3600">
                <a:solidFill>
                  <a:srgbClr val="FF0000"/>
                </a:solidFill>
              </a:rPr>
              <a:t>Marxism and OR</a:t>
            </a:r>
          </a:p>
          <a:p>
            <a:pPr>
              <a:lnSpc>
                <a:spcPct val="100000"/>
              </a:lnSpc>
            </a:pPr>
            <a:r>
              <a:rPr lang="en-US"/>
              <a:t>in Chile in 1971 </a:t>
            </a:r>
            <a:r>
              <a:rPr lang="en-US">
                <a:solidFill>
                  <a:srgbClr val="FF0000"/>
                </a:solidFill>
              </a:rPr>
              <a:t>Stafford</a:t>
            </a:r>
            <a:r>
              <a:rPr lang="en-US"/>
              <a:t> </a:t>
            </a:r>
            <a:r>
              <a:rPr lang="en-US">
                <a:solidFill>
                  <a:srgbClr val="FF0000"/>
                </a:solidFill>
              </a:rPr>
              <a:t>Beer</a:t>
            </a:r>
            <a:r>
              <a:rPr lang="en-US"/>
              <a:t> </a:t>
            </a:r>
            <a:r>
              <a:rPr lang="tr-TR"/>
              <a:t>conducted OR for the</a:t>
            </a:r>
            <a:r>
              <a:rPr lang="en-US"/>
              <a:t> planning and operati</a:t>
            </a:r>
            <a:r>
              <a:rPr lang="tr-TR"/>
              <a:t>on of</a:t>
            </a:r>
            <a:r>
              <a:rPr lang="en-US"/>
              <a:t> the economy of Chile </a:t>
            </a:r>
            <a:r>
              <a:rPr lang="tr-TR"/>
              <a:t>when </a:t>
            </a:r>
            <a:r>
              <a:rPr lang="en-US">
                <a:solidFill>
                  <a:srgbClr val="FF0000"/>
                </a:solidFill>
              </a:rPr>
              <a:t>Salvador</a:t>
            </a:r>
            <a:r>
              <a:rPr lang="en-US"/>
              <a:t> </a:t>
            </a:r>
            <a:r>
              <a:rPr lang="en-US">
                <a:solidFill>
                  <a:srgbClr val="FF0000"/>
                </a:solidFill>
              </a:rPr>
              <a:t>Allende</a:t>
            </a:r>
            <a:r>
              <a:rPr lang="tr-TR"/>
              <a:t> was president</a:t>
            </a:r>
            <a:endParaRPr lang="en-US"/>
          </a:p>
          <a:p>
            <a:pPr>
              <a:lnSpc>
                <a:spcPct val="100000"/>
              </a:lnSpc>
            </a:pPr>
            <a:r>
              <a:rPr lang="tr-TR"/>
              <a:t>t</a:t>
            </a:r>
            <a:r>
              <a:rPr lang="en-US"/>
              <a:t>he project received high-level support</a:t>
            </a:r>
            <a:r>
              <a:rPr lang="tr-TR"/>
              <a:t>,</a:t>
            </a:r>
            <a:r>
              <a:rPr lang="en-US"/>
              <a:t> OR teams were formed to analyse every sector of the economy </a:t>
            </a:r>
            <a:r>
              <a:rPr lang="tr-TR"/>
              <a:t>and </a:t>
            </a:r>
            <a:r>
              <a:rPr lang="en-US"/>
              <a:t>considerable progress was made in a short</a:t>
            </a:r>
            <a:r>
              <a:rPr lang="tr-TR"/>
              <a:t> </a:t>
            </a:r>
            <a:r>
              <a:rPr lang="en-US"/>
              <a:t>period of time</a:t>
            </a:r>
            <a:r>
              <a:rPr lang="tr-TR"/>
              <a:t>, but had to</a:t>
            </a:r>
            <a:r>
              <a:rPr lang="en-US"/>
              <a:t> </a:t>
            </a:r>
            <a:r>
              <a:rPr lang="tr-TR"/>
              <a:t>e</a:t>
            </a:r>
            <a:r>
              <a:rPr lang="en-US"/>
              <a:t>nd w</a:t>
            </a:r>
            <a:r>
              <a:rPr lang="tr-TR"/>
              <a:t>hen Allende was killed in a fascist coup</a:t>
            </a:r>
          </a:p>
          <a:p>
            <a:pPr>
              <a:lnSpc>
                <a:spcPct val="100000"/>
              </a:lnSpc>
            </a:pPr>
            <a:r>
              <a:rPr lang="en-US"/>
              <a:t>the experience in Chile demonstrated the potential </a:t>
            </a:r>
            <a:r>
              <a:rPr lang="tr-TR"/>
              <a:t>of </a:t>
            </a:r>
            <a:r>
              <a:rPr lang="en-US"/>
              <a:t>OR for running an economy without </a:t>
            </a:r>
            <a:r>
              <a:rPr lang="tr-TR"/>
              <a:t>relying</a:t>
            </a:r>
            <a:r>
              <a:rPr lang="en-US"/>
              <a:t> on market forces as </a:t>
            </a:r>
            <a:r>
              <a:rPr lang="en-US">
                <a:solidFill>
                  <a:srgbClr val="FF0000"/>
                </a:solidFill>
              </a:rPr>
              <a:t>Rosenhead</a:t>
            </a:r>
            <a:r>
              <a:rPr lang="tr-TR">
                <a:solidFill>
                  <a:srgbClr val="FF0000"/>
                </a:solidFill>
              </a:rPr>
              <a:t> </a:t>
            </a:r>
            <a:r>
              <a:rPr lang="tr-TR"/>
              <a:t>at LSE</a:t>
            </a:r>
            <a:r>
              <a:rPr lang="en-US"/>
              <a:t> had advocated</a:t>
            </a:r>
            <a:endParaRPr lang="tr-TR"/>
          </a:p>
          <a:p>
            <a:pPr marL="0" indent="0">
              <a:buNone/>
            </a:pPr>
            <a:endParaRPr lang="tr-TR"/>
          </a:p>
        </p:txBody>
      </p:sp>
      <p:sp>
        <p:nvSpPr>
          <p:cNvPr id="4" name="Slide Number Placeholder 3">
            <a:extLst>
              <a:ext uri="{FF2B5EF4-FFF2-40B4-BE49-F238E27FC236}">
                <a16:creationId xmlns:a16="http://schemas.microsoft.com/office/drawing/2014/main" id="{B9BAE45D-F361-4EF7-81F0-684CCE417700}"/>
              </a:ext>
            </a:extLst>
          </p:cNvPr>
          <p:cNvSpPr>
            <a:spLocks noGrp="1"/>
          </p:cNvSpPr>
          <p:nvPr>
            <p:ph type="sldNum" sz="quarter" idx="12"/>
          </p:nvPr>
        </p:nvSpPr>
        <p:spPr/>
        <p:txBody>
          <a:bodyPr/>
          <a:lstStyle/>
          <a:p>
            <a:fld id="{EE07D45B-956C-4E8C-BD15-C4C1772D1E3C}" type="slidenum">
              <a:rPr lang="en-US" smtClean="0"/>
              <a:t>15</a:t>
            </a:fld>
            <a:endParaRPr lang="en-US"/>
          </a:p>
        </p:txBody>
      </p:sp>
    </p:spTree>
    <p:extLst>
      <p:ext uri="{BB962C8B-B14F-4D97-AF65-F5344CB8AC3E}">
        <p14:creationId xmlns:p14="http://schemas.microsoft.com/office/powerpoint/2010/main" val="461329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lstStyle/>
          <a:p>
            <a:r>
              <a:rPr lang="tr-TR"/>
              <a:t>i</a:t>
            </a:r>
            <a:r>
              <a:rPr lang="en-US"/>
              <a:t>n</a:t>
            </a:r>
            <a:r>
              <a:rPr lang="tr-TR"/>
              <a:t> the</a:t>
            </a:r>
            <a:r>
              <a:rPr lang="en-US"/>
              <a:t> 20</a:t>
            </a:r>
            <a:r>
              <a:rPr lang="tr-TR"/>
              <a:t>th century </a:t>
            </a:r>
            <a:r>
              <a:rPr lang="en-US">
                <a:solidFill>
                  <a:srgbClr val="FF0000"/>
                </a:solidFill>
              </a:rPr>
              <a:t>Gramsci, Lukacs</a:t>
            </a:r>
            <a:r>
              <a:rPr lang="tr-TR">
                <a:solidFill>
                  <a:srgbClr val="FF0000"/>
                </a:solidFill>
              </a:rPr>
              <a:t>, </a:t>
            </a:r>
            <a:r>
              <a:rPr lang="en-US">
                <a:solidFill>
                  <a:srgbClr val="FF0000"/>
                </a:solidFill>
              </a:rPr>
              <a:t> Althusser</a:t>
            </a:r>
            <a:r>
              <a:rPr lang="tr-TR">
                <a:solidFill>
                  <a:srgbClr val="FF0000"/>
                </a:solidFill>
              </a:rPr>
              <a:t>, and the members of the</a:t>
            </a:r>
            <a:r>
              <a:rPr lang="tr-TR"/>
              <a:t> </a:t>
            </a:r>
            <a:r>
              <a:rPr lang="tr-TR">
                <a:solidFill>
                  <a:srgbClr val="FF0000"/>
                </a:solidFill>
              </a:rPr>
              <a:t>Frankfurt</a:t>
            </a:r>
            <a:r>
              <a:rPr lang="tr-TR"/>
              <a:t> </a:t>
            </a:r>
            <a:r>
              <a:rPr lang="tr-TR">
                <a:solidFill>
                  <a:srgbClr val="FF0000"/>
                </a:solidFill>
              </a:rPr>
              <a:t>School</a:t>
            </a:r>
            <a:r>
              <a:rPr lang="tr-TR"/>
              <a:t> turned their attention</a:t>
            </a:r>
            <a:r>
              <a:rPr lang="en-US"/>
              <a:t> from political economy to philosophy</a:t>
            </a:r>
            <a:r>
              <a:rPr lang="tr-TR"/>
              <a:t> and</a:t>
            </a:r>
            <a:r>
              <a:rPr lang="en-US"/>
              <a:t> humanis</a:t>
            </a:r>
            <a:r>
              <a:rPr lang="tr-TR"/>
              <a:t>m</a:t>
            </a:r>
            <a:r>
              <a:rPr lang="en-US"/>
              <a:t> for the organi</a:t>
            </a:r>
            <a:r>
              <a:rPr lang="tr-TR"/>
              <a:t>s</a:t>
            </a:r>
            <a:r>
              <a:rPr lang="en-US"/>
              <a:t>ation of society</a:t>
            </a:r>
            <a:endParaRPr lang="tr-TR"/>
          </a:p>
          <a:p>
            <a:r>
              <a:rPr lang="tr-TR"/>
              <a:t>the question remained however: h</a:t>
            </a:r>
            <a:r>
              <a:rPr lang="en-US"/>
              <a:t>ow can </a:t>
            </a:r>
            <a:r>
              <a:rPr lang="tr-TR"/>
              <a:t>any </a:t>
            </a:r>
            <a:r>
              <a:rPr lang="en-US"/>
              <a:t>proposition be justified or validated</a:t>
            </a:r>
            <a:r>
              <a:rPr lang="tr-TR"/>
              <a:t>; or as Kant puts it in his</a:t>
            </a:r>
            <a:r>
              <a:rPr lang="en-US"/>
              <a:t> </a:t>
            </a:r>
            <a:r>
              <a:rPr lang="en-US">
                <a:solidFill>
                  <a:srgbClr val="FF0000"/>
                </a:solidFill>
              </a:rPr>
              <a:t>transcendental question</a:t>
            </a:r>
            <a:r>
              <a:rPr lang="en-US"/>
              <a:t>: </a:t>
            </a:r>
            <a:r>
              <a:rPr lang="en-US" i="1">
                <a:solidFill>
                  <a:srgbClr val="FF0000"/>
                </a:solidFill>
              </a:rPr>
              <a:t>“What are the conditions of the possibility of objective experience or knowledge and what can reason achieve when all experience is removed?”</a:t>
            </a:r>
            <a:r>
              <a:rPr lang="en-US"/>
              <a:t> </a:t>
            </a:r>
            <a:endParaRPr lang="tr-TR"/>
          </a:p>
          <a:p>
            <a:r>
              <a:rPr lang="tr-TR"/>
              <a:t>this question was taken up by Habermas of the </a:t>
            </a:r>
            <a:r>
              <a:rPr lang="tr-TR">
                <a:solidFill>
                  <a:srgbClr val="FF0000"/>
                </a:solidFill>
              </a:rPr>
              <a:t>Frankfurt</a:t>
            </a:r>
            <a:r>
              <a:rPr lang="tr-TR"/>
              <a:t> </a:t>
            </a:r>
            <a:r>
              <a:rPr lang="tr-TR">
                <a:solidFill>
                  <a:srgbClr val="FF0000"/>
                </a:solidFill>
              </a:rPr>
              <a:t>School</a:t>
            </a:r>
            <a:r>
              <a:rPr lang="tr-TR"/>
              <a:t>; a group of Marxist thinkers who aimed to reinterpret Marxism</a:t>
            </a:r>
          </a:p>
          <a:p>
            <a:r>
              <a:rPr lang="tr-TR"/>
              <a:t>the school incuded </a:t>
            </a:r>
            <a:r>
              <a:rPr lang="tr-TR">
                <a:solidFill>
                  <a:srgbClr val="FF0000"/>
                </a:solidFill>
              </a:rPr>
              <a:t>Horkheimer, Adorno, Marcuse, Benjamin</a:t>
            </a:r>
            <a:r>
              <a:rPr lang="tr-TR"/>
              <a:t> and others, who developed what is now known as </a:t>
            </a:r>
            <a:r>
              <a:rPr lang="tr-TR">
                <a:solidFill>
                  <a:srgbClr val="FF0000"/>
                </a:solidFill>
              </a:rPr>
              <a:t>critical</a:t>
            </a:r>
            <a:r>
              <a:rPr lang="tr-TR" b="1" i="1">
                <a:solidFill>
                  <a:srgbClr val="FF0000"/>
                </a:solidFill>
              </a:rPr>
              <a:t> </a:t>
            </a:r>
            <a:r>
              <a:rPr lang="tr-TR">
                <a:solidFill>
                  <a:srgbClr val="FF0000"/>
                </a:solidFill>
              </a:rPr>
              <a:t>theory</a:t>
            </a:r>
            <a:endParaRPr lang="en-US">
              <a:solidFill>
                <a:srgbClr val="FF0000"/>
              </a:solidFill>
            </a:endParaRPr>
          </a:p>
          <a:p>
            <a:endParaRPr lang="en-US"/>
          </a:p>
        </p:txBody>
      </p:sp>
      <p:sp>
        <p:nvSpPr>
          <p:cNvPr id="2" name="Slide Number Placeholder 1">
            <a:extLst>
              <a:ext uri="{FF2B5EF4-FFF2-40B4-BE49-F238E27FC236}">
                <a16:creationId xmlns:a16="http://schemas.microsoft.com/office/drawing/2014/main" id="{7963679E-2331-4CC0-9C03-9346A256432D}"/>
              </a:ext>
            </a:extLst>
          </p:cNvPr>
          <p:cNvSpPr>
            <a:spLocks noGrp="1"/>
          </p:cNvSpPr>
          <p:nvPr>
            <p:ph type="sldNum" sz="quarter" idx="12"/>
          </p:nvPr>
        </p:nvSpPr>
        <p:spPr/>
        <p:txBody>
          <a:bodyPr/>
          <a:lstStyle/>
          <a:p>
            <a:fld id="{EE07D45B-956C-4E8C-BD15-C4C1772D1E3C}" type="slidenum">
              <a:rPr lang="en-US" smtClean="0"/>
              <a:t>16</a:t>
            </a:fld>
            <a:endParaRPr lang="en-US"/>
          </a:p>
        </p:txBody>
      </p:sp>
    </p:spTree>
    <p:extLst>
      <p:ext uri="{BB962C8B-B14F-4D97-AF65-F5344CB8AC3E}">
        <p14:creationId xmlns:p14="http://schemas.microsoft.com/office/powerpoint/2010/main" val="823269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lnSpcReduction="10000"/>
          </a:bodyPr>
          <a:lstStyle/>
          <a:p>
            <a:pPr marL="0" indent="0">
              <a:lnSpc>
                <a:spcPct val="100000"/>
              </a:lnSpc>
              <a:buNone/>
            </a:pPr>
            <a:r>
              <a:rPr lang="tr-TR" sz="4200">
                <a:solidFill>
                  <a:srgbClr val="FF0000"/>
                </a:solidFill>
              </a:rPr>
              <a:t>critical theory of the Frankfurt School</a:t>
            </a:r>
          </a:p>
          <a:p>
            <a:pPr>
              <a:lnSpc>
                <a:spcPct val="110000"/>
              </a:lnSpc>
            </a:pPr>
            <a:r>
              <a:rPr lang="tr-TR"/>
              <a:t>c</a:t>
            </a:r>
            <a:r>
              <a:rPr lang="en-US"/>
              <a:t>ritical theory </a:t>
            </a:r>
            <a:r>
              <a:rPr lang="tr-TR"/>
              <a:t>regards </a:t>
            </a:r>
            <a:r>
              <a:rPr lang="en-US">
                <a:solidFill>
                  <a:srgbClr val="FF0000"/>
                </a:solidFill>
              </a:rPr>
              <a:t>positivism </a:t>
            </a:r>
            <a:r>
              <a:rPr lang="tr-TR">
                <a:solidFill>
                  <a:srgbClr val="FF0000"/>
                </a:solidFill>
              </a:rPr>
              <a:t>a</a:t>
            </a:r>
            <a:r>
              <a:rPr lang="en-US">
                <a:solidFill>
                  <a:srgbClr val="FF0000"/>
                </a:solidFill>
              </a:rPr>
              <a:t>s inadequate and misleading </a:t>
            </a:r>
            <a:r>
              <a:rPr lang="tr-TR"/>
              <a:t>in developing </a:t>
            </a:r>
            <a:r>
              <a:rPr lang="en-US"/>
              <a:t>a true conception of social life</a:t>
            </a:r>
            <a:endParaRPr lang="tr-TR"/>
          </a:p>
          <a:p>
            <a:pPr>
              <a:lnSpc>
                <a:spcPct val="110000"/>
              </a:lnSpc>
            </a:pPr>
            <a:r>
              <a:rPr lang="tr-TR"/>
              <a:t>most scientists have long observed some type of </a:t>
            </a:r>
            <a:r>
              <a:rPr lang="en-US">
                <a:solidFill>
                  <a:srgbClr val="FF0000"/>
                </a:solidFill>
              </a:rPr>
              <a:t>positivis</a:t>
            </a:r>
            <a:r>
              <a:rPr lang="tr-TR">
                <a:solidFill>
                  <a:srgbClr val="FF0000"/>
                </a:solidFill>
              </a:rPr>
              <a:t>m </a:t>
            </a:r>
            <a:r>
              <a:rPr lang="tr-TR"/>
              <a:t>according to which: </a:t>
            </a:r>
            <a:r>
              <a:rPr lang="en-US"/>
              <a:t>(i) the only true knowledge is </a:t>
            </a:r>
            <a:r>
              <a:rPr lang="en-US">
                <a:solidFill>
                  <a:srgbClr val="FF0000"/>
                </a:solidFill>
              </a:rPr>
              <a:t>scientific knowledge</a:t>
            </a:r>
            <a:r>
              <a:rPr lang="en-US"/>
              <a:t>; (ii) </a:t>
            </a:r>
            <a:r>
              <a:rPr lang="tr-TR"/>
              <a:t>such knowledge</a:t>
            </a:r>
            <a:r>
              <a:rPr lang="en-US"/>
              <a:t> is </a:t>
            </a:r>
            <a:r>
              <a:rPr lang="en-US">
                <a:solidFill>
                  <a:srgbClr val="FF0000"/>
                </a:solidFill>
              </a:rPr>
              <a:t>free of values</a:t>
            </a:r>
            <a:r>
              <a:rPr lang="tr-TR"/>
              <a:t>,</a:t>
            </a:r>
            <a:r>
              <a:rPr lang="en-US"/>
              <a:t> and (iii) </a:t>
            </a:r>
            <a:r>
              <a:rPr lang="tr-TR"/>
              <a:t>the inquiring subject can be separated from the object of inquiry – </a:t>
            </a:r>
            <a:r>
              <a:rPr lang="tr-TR">
                <a:solidFill>
                  <a:srgbClr val="FF0000"/>
                </a:solidFill>
              </a:rPr>
              <a:t>subject-object duality</a:t>
            </a:r>
            <a:r>
              <a:rPr lang="tr-TR"/>
              <a:t> – so that </a:t>
            </a:r>
            <a:r>
              <a:rPr lang="tr-TR">
                <a:solidFill>
                  <a:srgbClr val="FF0000"/>
                </a:solidFill>
              </a:rPr>
              <a:t>objectivity</a:t>
            </a:r>
            <a:r>
              <a:rPr lang="tr-TR"/>
              <a:t> is ensured</a:t>
            </a:r>
          </a:p>
          <a:p>
            <a:pPr>
              <a:lnSpc>
                <a:spcPct val="110000"/>
              </a:lnSpc>
            </a:pPr>
            <a:r>
              <a:rPr lang="tr-TR">
                <a:solidFill>
                  <a:srgbClr val="FF0000"/>
                </a:solidFill>
              </a:rPr>
              <a:t>Comte</a:t>
            </a:r>
            <a:r>
              <a:rPr lang="tr-TR"/>
              <a:t> first defined positivism in sociology as recognising only social structures and facts and not the subjective understandings of individuals who make up the society</a:t>
            </a:r>
          </a:p>
          <a:p>
            <a:pPr>
              <a:lnSpc>
                <a:spcPct val="100000"/>
              </a:lnSpc>
            </a:pPr>
            <a:endParaRPr lang="tr-TR"/>
          </a:p>
          <a:p>
            <a:pPr>
              <a:lnSpc>
                <a:spcPct val="100000"/>
              </a:lnSpc>
            </a:pPr>
            <a:endParaRPr lang="en-US"/>
          </a:p>
          <a:p>
            <a:endParaRPr lang="en-US"/>
          </a:p>
        </p:txBody>
      </p:sp>
      <p:sp>
        <p:nvSpPr>
          <p:cNvPr id="2" name="Slide Number Placeholder 1">
            <a:extLst>
              <a:ext uri="{FF2B5EF4-FFF2-40B4-BE49-F238E27FC236}">
                <a16:creationId xmlns:a16="http://schemas.microsoft.com/office/drawing/2014/main" id="{7B215621-E4F3-426A-AE31-A6A249EB4233}"/>
              </a:ext>
            </a:extLst>
          </p:cNvPr>
          <p:cNvSpPr>
            <a:spLocks noGrp="1"/>
          </p:cNvSpPr>
          <p:nvPr>
            <p:ph type="sldNum" sz="quarter" idx="12"/>
          </p:nvPr>
        </p:nvSpPr>
        <p:spPr/>
        <p:txBody>
          <a:bodyPr/>
          <a:lstStyle/>
          <a:p>
            <a:fld id="{EE07D45B-956C-4E8C-BD15-C4C1772D1E3C}" type="slidenum">
              <a:rPr lang="en-US" smtClean="0"/>
              <a:t>17</a:t>
            </a:fld>
            <a:endParaRPr lang="en-US"/>
          </a:p>
        </p:txBody>
      </p:sp>
    </p:spTree>
    <p:extLst>
      <p:ext uri="{BB962C8B-B14F-4D97-AF65-F5344CB8AC3E}">
        <p14:creationId xmlns:p14="http://schemas.microsoft.com/office/powerpoint/2010/main" val="2010122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610F60-145F-44F4-8D8D-0196FB0A3DD1}"/>
              </a:ext>
            </a:extLst>
          </p:cNvPr>
          <p:cNvSpPr>
            <a:spLocks noGrp="1"/>
          </p:cNvSpPr>
          <p:nvPr>
            <p:ph idx="1"/>
          </p:nvPr>
        </p:nvSpPr>
        <p:spPr>
          <a:xfrm>
            <a:off x="663388" y="510988"/>
            <a:ext cx="10690412" cy="5665975"/>
          </a:xfrm>
        </p:spPr>
        <p:txBody>
          <a:bodyPr>
            <a:normAutofit fontScale="92500" lnSpcReduction="10000"/>
          </a:bodyPr>
          <a:lstStyle/>
          <a:p>
            <a:pPr>
              <a:lnSpc>
                <a:spcPct val="110000"/>
              </a:lnSpc>
            </a:pPr>
            <a:r>
              <a:rPr lang="en-US"/>
              <a:t>m</a:t>
            </a:r>
            <a:r>
              <a:rPr lang="tr-TR"/>
              <a:t>uch of</a:t>
            </a:r>
            <a:r>
              <a:rPr lang="en-US"/>
              <a:t> </a:t>
            </a:r>
            <a:r>
              <a:rPr lang="tr-TR"/>
              <a:t>OR today</a:t>
            </a:r>
            <a:r>
              <a:rPr lang="en-US"/>
              <a:t> </a:t>
            </a:r>
            <a:r>
              <a:rPr lang="tr-TR"/>
              <a:t>is still conducted </a:t>
            </a:r>
            <a:r>
              <a:rPr lang="en-US"/>
              <a:t>within the positivist paradigm</a:t>
            </a:r>
            <a:r>
              <a:rPr lang="tr-TR"/>
              <a:t>, often failing to deal with the power structures embedded in problem situations</a:t>
            </a:r>
          </a:p>
          <a:p>
            <a:pPr>
              <a:lnSpc>
                <a:spcPct val="110000"/>
              </a:lnSpc>
            </a:pPr>
            <a:r>
              <a:rPr lang="tr-TR"/>
              <a:t>according to positivism, </a:t>
            </a:r>
            <a:r>
              <a:rPr lang="en-AU"/>
              <a:t>all true knowledge had first to </a:t>
            </a:r>
            <a:r>
              <a:rPr lang="tr-TR"/>
              <a:t>be verified</a:t>
            </a:r>
            <a:r>
              <a:rPr lang="en-AU"/>
              <a:t> empirical</a:t>
            </a:r>
            <a:r>
              <a:rPr lang="tr-TR"/>
              <a:t>ly</a:t>
            </a:r>
            <a:r>
              <a:rPr lang="en-AU"/>
              <a:t> by objective observation</a:t>
            </a:r>
            <a:endParaRPr lang="tr-TR"/>
          </a:p>
          <a:p>
            <a:pPr>
              <a:lnSpc>
                <a:spcPct val="110000"/>
              </a:lnSpc>
            </a:pPr>
            <a:r>
              <a:rPr lang="tr-TR"/>
              <a:t>but the decision of what to observe, and in fact the whole research agenda is subject to the power structure and can never be objective</a:t>
            </a:r>
          </a:p>
          <a:p>
            <a:pPr>
              <a:lnSpc>
                <a:spcPct val="110000"/>
              </a:lnSpc>
            </a:pPr>
            <a:r>
              <a:rPr lang="tr-TR"/>
              <a:t>hence </a:t>
            </a:r>
            <a:r>
              <a:rPr lang="en-US"/>
              <a:t>positivism </a:t>
            </a:r>
            <a:r>
              <a:rPr lang="tr-TR"/>
              <a:t>sanctions</a:t>
            </a:r>
            <a:r>
              <a:rPr lang="en-US"/>
              <a:t> the present social order, obstructs change, and leads to political </a:t>
            </a:r>
            <a:r>
              <a:rPr lang="tr-TR"/>
              <a:t>barrenness</a:t>
            </a:r>
            <a:r>
              <a:rPr lang="en-US"/>
              <a:t> </a:t>
            </a:r>
            <a:endParaRPr lang="tr-TR"/>
          </a:p>
          <a:p>
            <a:pPr>
              <a:lnSpc>
                <a:spcPct val="110000"/>
              </a:lnSpc>
            </a:pPr>
            <a:r>
              <a:rPr lang="tr-TR">
                <a:solidFill>
                  <a:srgbClr val="FF0000"/>
                </a:solidFill>
              </a:rPr>
              <a:t>H</a:t>
            </a:r>
            <a:r>
              <a:rPr lang="en-US">
                <a:solidFill>
                  <a:srgbClr val="FF0000"/>
                </a:solidFill>
              </a:rPr>
              <a:t>orkheimer</a:t>
            </a:r>
            <a:r>
              <a:rPr lang="en-US"/>
              <a:t> and </a:t>
            </a:r>
            <a:r>
              <a:rPr lang="en-US">
                <a:solidFill>
                  <a:srgbClr val="FF0000"/>
                </a:solidFill>
              </a:rPr>
              <a:t>Adorno</a:t>
            </a:r>
            <a:r>
              <a:rPr lang="en-US"/>
              <a:t> </a:t>
            </a:r>
            <a:r>
              <a:rPr lang="tr-TR"/>
              <a:t>of the Frankfurt School, thought Marxist analysis needed furter distancing from positivism and should cover more than economic factors; for example, class struggle should be replaced with philosophy and the claim of</a:t>
            </a:r>
            <a:r>
              <a:rPr lang="en-US"/>
              <a:t> Enlightenment</a:t>
            </a:r>
            <a:r>
              <a:rPr lang="tr-TR"/>
              <a:t> to </a:t>
            </a:r>
            <a:r>
              <a:rPr lang="en-US"/>
              <a:t>reason </a:t>
            </a:r>
            <a:r>
              <a:rPr lang="tr-TR"/>
              <a:t>should be questioned</a:t>
            </a:r>
          </a:p>
          <a:p>
            <a:pPr>
              <a:lnSpc>
                <a:spcPct val="100000"/>
              </a:lnSpc>
            </a:pPr>
            <a:endParaRPr lang="tr-TR"/>
          </a:p>
          <a:p>
            <a:endParaRPr lang="en-US"/>
          </a:p>
        </p:txBody>
      </p:sp>
      <p:sp>
        <p:nvSpPr>
          <p:cNvPr id="4" name="Slide Number Placeholder 3">
            <a:extLst>
              <a:ext uri="{FF2B5EF4-FFF2-40B4-BE49-F238E27FC236}">
                <a16:creationId xmlns:a16="http://schemas.microsoft.com/office/drawing/2014/main" id="{B9BAE45D-F361-4EF7-81F0-684CCE417700}"/>
              </a:ext>
            </a:extLst>
          </p:cNvPr>
          <p:cNvSpPr>
            <a:spLocks noGrp="1"/>
          </p:cNvSpPr>
          <p:nvPr>
            <p:ph type="sldNum" sz="quarter" idx="12"/>
          </p:nvPr>
        </p:nvSpPr>
        <p:spPr/>
        <p:txBody>
          <a:bodyPr/>
          <a:lstStyle/>
          <a:p>
            <a:fld id="{EE07D45B-956C-4E8C-BD15-C4C1772D1E3C}" type="slidenum">
              <a:rPr lang="en-US" smtClean="0"/>
              <a:t>18</a:t>
            </a:fld>
            <a:endParaRPr lang="en-US"/>
          </a:p>
        </p:txBody>
      </p:sp>
    </p:spTree>
    <p:extLst>
      <p:ext uri="{BB962C8B-B14F-4D97-AF65-F5344CB8AC3E}">
        <p14:creationId xmlns:p14="http://schemas.microsoft.com/office/powerpoint/2010/main" val="159417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fontScale="92500"/>
          </a:bodyPr>
          <a:lstStyle/>
          <a:p>
            <a:pPr>
              <a:lnSpc>
                <a:spcPct val="110000"/>
              </a:lnSpc>
            </a:pPr>
            <a:r>
              <a:rPr lang="tr-TR"/>
              <a:t>their</a:t>
            </a:r>
            <a:r>
              <a:rPr lang="en-US"/>
              <a:t> theor</a:t>
            </a:r>
            <a:r>
              <a:rPr lang="tr-TR"/>
              <a:t>y payed attention to both</a:t>
            </a:r>
            <a:r>
              <a:rPr lang="tr-TR">
                <a:solidFill>
                  <a:srgbClr val="FF0000"/>
                </a:solidFill>
              </a:rPr>
              <a:t> </a:t>
            </a:r>
            <a:r>
              <a:rPr lang="en-US">
                <a:solidFill>
                  <a:srgbClr val="FF0000"/>
                </a:solidFill>
              </a:rPr>
              <a:t>explanation </a:t>
            </a:r>
            <a:r>
              <a:rPr lang="en-US"/>
              <a:t>and</a:t>
            </a:r>
            <a:r>
              <a:rPr lang="en-US">
                <a:solidFill>
                  <a:srgbClr val="FF0000"/>
                </a:solidFill>
              </a:rPr>
              <a:t> criticism</a:t>
            </a:r>
            <a:r>
              <a:rPr lang="en-US"/>
              <a:t> and th</a:t>
            </a:r>
            <a:r>
              <a:rPr lang="tr-TR"/>
              <a:t>erefore</a:t>
            </a:r>
            <a:r>
              <a:rPr lang="en-US"/>
              <a:t> ha</a:t>
            </a:r>
            <a:r>
              <a:rPr lang="tr-TR"/>
              <a:t>d</a:t>
            </a:r>
            <a:r>
              <a:rPr lang="en-US"/>
              <a:t> both normative</a:t>
            </a:r>
            <a:r>
              <a:rPr lang="tr-TR"/>
              <a:t> </a:t>
            </a:r>
            <a:r>
              <a:rPr lang="en-US"/>
              <a:t>and explanatory features</a:t>
            </a:r>
            <a:endParaRPr lang="tr-TR"/>
          </a:p>
          <a:p>
            <a:pPr>
              <a:lnSpc>
                <a:spcPct val="110000"/>
              </a:lnSpc>
            </a:pPr>
            <a:r>
              <a:rPr lang="en-US"/>
              <a:t>particular concern w</a:t>
            </a:r>
            <a:r>
              <a:rPr lang="tr-TR"/>
              <a:t>as</a:t>
            </a:r>
            <a:r>
              <a:rPr lang="en-US"/>
              <a:t> the </a:t>
            </a:r>
            <a:r>
              <a:rPr lang="en-US">
                <a:solidFill>
                  <a:srgbClr val="FF0000"/>
                </a:solidFill>
              </a:rPr>
              <a:t>dominance of society by science and technology</a:t>
            </a:r>
            <a:r>
              <a:rPr lang="tr-TR"/>
              <a:t> and </a:t>
            </a:r>
            <a:r>
              <a:rPr lang="en-US"/>
              <a:t>the </a:t>
            </a:r>
            <a:r>
              <a:rPr lang="tr-TR">
                <a:solidFill>
                  <a:srgbClr val="FF0000"/>
                </a:solidFill>
              </a:rPr>
              <a:t>emancipation of</a:t>
            </a:r>
            <a:r>
              <a:rPr lang="en-US">
                <a:solidFill>
                  <a:srgbClr val="FF0000"/>
                </a:solidFill>
              </a:rPr>
              <a:t> </a:t>
            </a:r>
            <a:r>
              <a:rPr lang="tr-TR">
                <a:solidFill>
                  <a:srgbClr val="FF0000"/>
                </a:solidFill>
              </a:rPr>
              <a:t>men </a:t>
            </a:r>
            <a:r>
              <a:rPr lang="en-US">
                <a:solidFill>
                  <a:srgbClr val="FF0000"/>
                </a:solidFill>
              </a:rPr>
              <a:t>from the circumstances that</a:t>
            </a:r>
            <a:r>
              <a:rPr lang="tr-TR">
                <a:solidFill>
                  <a:srgbClr val="FF0000"/>
                </a:solidFill>
              </a:rPr>
              <a:t> </a:t>
            </a:r>
            <a:r>
              <a:rPr lang="en-US">
                <a:solidFill>
                  <a:srgbClr val="FF0000"/>
                </a:solidFill>
              </a:rPr>
              <a:t>enslave them</a:t>
            </a:r>
            <a:endParaRPr lang="tr-TR">
              <a:solidFill>
                <a:srgbClr val="FF0000"/>
              </a:solidFill>
            </a:endParaRPr>
          </a:p>
          <a:p>
            <a:pPr>
              <a:lnSpc>
                <a:spcPct val="110000"/>
              </a:lnSpc>
            </a:pPr>
            <a:r>
              <a:rPr lang="tr-TR"/>
              <a:t>in this respect they were inspired by </a:t>
            </a:r>
            <a:r>
              <a:rPr lang="tr-TR">
                <a:solidFill>
                  <a:srgbClr val="FF0000"/>
                </a:solidFill>
              </a:rPr>
              <a:t>Kant’s aesthetics</a:t>
            </a:r>
            <a:r>
              <a:rPr lang="tr-TR"/>
              <a:t> as well as by </a:t>
            </a:r>
            <a:r>
              <a:rPr lang="tr-TR">
                <a:solidFill>
                  <a:srgbClr val="FF0000"/>
                </a:solidFill>
              </a:rPr>
              <a:t>Marxism</a:t>
            </a:r>
            <a:r>
              <a:rPr lang="tr-TR"/>
              <a:t>; but they differed from both</a:t>
            </a:r>
          </a:p>
          <a:p>
            <a:pPr>
              <a:lnSpc>
                <a:spcPct val="110000"/>
              </a:lnSpc>
            </a:pPr>
            <a:r>
              <a:rPr lang="tr-TR"/>
              <a:t>Adorno’s pupil </a:t>
            </a:r>
            <a:r>
              <a:rPr lang="tr-TR">
                <a:solidFill>
                  <a:srgbClr val="FF0000"/>
                </a:solidFill>
              </a:rPr>
              <a:t>Habermas</a:t>
            </a:r>
            <a:r>
              <a:rPr lang="tr-TR"/>
              <a:t> has been the most influential member of the school as far as OR is concerned </a:t>
            </a:r>
          </a:p>
          <a:p>
            <a:pPr>
              <a:lnSpc>
                <a:spcPct val="110000"/>
              </a:lnSpc>
            </a:pPr>
            <a:r>
              <a:rPr lang="tr-TR"/>
              <a:t>hi</a:t>
            </a:r>
            <a:r>
              <a:rPr lang="en-US"/>
              <a:t>s aim has been to reformulate the project of modernity in terms of </a:t>
            </a:r>
            <a:r>
              <a:rPr lang="tr-TR"/>
              <a:t>a </a:t>
            </a:r>
            <a:r>
              <a:rPr lang="en-US">
                <a:solidFill>
                  <a:srgbClr val="FF0000"/>
                </a:solidFill>
              </a:rPr>
              <a:t>universal</a:t>
            </a:r>
            <a:r>
              <a:rPr lang="en-US"/>
              <a:t> </a:t>
            </a:r>
            <a:r>
              <a:rPr lang="en-US">
                <a:solidFill>
                  <a:srgbClr val="FF0000"/>
                </a:solidFill>
              </a:rPr>
              <a:t>pragmatic</a:t>
            </a:r>
            <a:r>
              <a:rPr lang="tr-TR"/>
              <a:t>,</a:t>
            </a:r>
            <a:r>
              <a:rPr lang="en-US"/>
              <a:t> a theory that retains the commitment to values of truth, critique, and rational consensus</a:t>
            </a:r>
            <a:endParaRPr lang="tr-TR"/>
          </a:p>
          <a:p>
            <a:endParaRPr lang="en-US"/>
          </a:p>
          <a:p>
            <a:endParaRPr lang="en-US"/>
          </a:p>
        </p:txBody>
      </p:sp>
      <p:sp>
        <p:nvSpPr>
          <p:cNvPr id="2" name="Slide Number Placeholder 1">
            <a:extLst>
              <a:ext uri="{FF2B5EF4-FFF2-40B4-BE49-F238E27FC236}">
                <a16:creationId xmlns:a16="http://schemas.microsoft.com/office/drawing/2014/main" id="{51E64FF4-DE53-4412-BE66-725A29D15833}"/>
              </a:ext>
            </a:extLst>
          </p:cNvPr>
          <p:cNvSpPr>
            <a:spLocks noGrp="1"/>
          </p:cNvSpPr>
          <p:nvPr>
            <p:ph type="sldNum" sz="quarter" idx="12"/>
          </p:nvPr>
        </p:nvSpPr>
        <p:spPr/>
        <p:txBody>
          <a:bodyPr/>
          <a:lstStyle/>
          <a:p>
            <a:fld id="{EE07D45B-956C-4E8C-BD15-C4C1772D1E3C}" type="slidenum">
              <a:rPr lang="en-US" smtClean="0"/>
              <a:t>19</a:t>
            </a:fld>
            <a:endParaRPr lang="en-US"/>
          </a:p>
        </p:txBody>
      </p:sp>
    </p:spTree>
    <p:extLst>
      <p:ext uri="{BB962C8B-B14F-4D97-AF65-F5344CB8AC3E}">
        <p14:creationId xmlns:p14="http://schemas.microsoft.com/office/powerpoint/2010/main" val="1356473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lnSpcReduction="10000"/>
          </a:bodyPr>
          <a:lstStyle/>
          <a:p>
            <a:pPr>
              <a:lnSpc>
                <a:spcPct val="100000"/>
              </a:lnSpc>
            </a:pPr>
            <a:r>
              <a:rPr lang="tr-TR" sz="3200">
                <a:latin typeface="+mj-lt"/>
              </a:rPr>
              <a:t>OR tookoff in 1930’s in the UK with the aim of winning the war against Nazi Germany</a:t>
            </a:r>
          </a:p>
          <a:p>
            <a:pPr>
              <a:lnSpc>
                <a:spcPct val="100000"/>
              </a:lnSpc>
            </a:pPr>
            <a:r>
              <a:rPr lang="tr-TR" sz="3200">
                <a:latin typeface="+mj-lt"/>
              </a:rPr>
              <a:t>navy officer and physicist </a:t>
            </a:r>
            <a:r>
              <a:rPr lang="tr-TR" sz="3200">
                <a:solidFill>
                  <a:srgbClr val="FF0000"/>
                </a:solidFill>
                <a:latin typeface="+mj-lt"/>
              </a:rPr>
              <a:t>Blackett</a:t>
            </a:r>
            <a:r>
              <a:rPr lang="tr-TR" sz="3200"/>
              <a:t> was asked to form </a:t>
            </a:r>
            <a:r>
              <a:rPr lang="tr-TR" sz="3200">
                <a:latin typeface="+mj-lt"/>
              </a:rPr>
              <a:t>a team from all areas of academia</a:t>
            </a:r>
          </a:p>
          <a:p>
            <a:pPr>
              <a:lnSpc>
                <a:spcPct val="100000"/>
              </a:lnSpc>
            </a:pPr>
            <a:r>
              <a:rPr lang="tr-TR" sz="3200"/>
              <a:t>to deal with problems such as where to deploy radar stations, how best to protect convoys of ships, what depth to explode charges in the ocean etc..</a:t>
            </a:r>
          </a:p>
          <a:p>
            <a:pPr>
              <a:lnSpc>
                <a:spcPct val="100000"/>
              </a:lnSpc>
            </a:pPr>
            <a:r>
              <a:rPr lang="tr-TR" sz="3200">
                <a:latin typeface="+mj-lt"/>
              </a:rPr>
              <a:t>which were all well defined, single purpose, straightforward </a:t>
            </a:r>
            <a:r>
              <a:rPr lang="tr-TR" sz="3200"/>
              <a:t>problem</a:t>
            </a:r>
            <a:r>
              <a:rPr lang="tr-TR" sz="3200">
                <a:latin typeface="+mj-lt"/>
              </a:rPr>
              <a:t>s</a:t>
            </a:r>
          </a:p>
          <a:p>
            <a:pPr>
              <a:lnSpc>
                <a:spcPct val="100000"/>
              </a:lnSpc>
            </a:pPr>
            <a:r>
              <a:rPr lang="tr-TR" sz="3200"/>
              <a:t>there was no need for philosophical reflection</a:t>
            </a:r>
          </a:p>
          <a:p>
            <a:pPr>
              <a:lnSpc>
                <a:spcPct val="100000"/>
              </a:lnSpc>
            </a:pPr>
            <a:r>
              <a:rPr lang="tr-TR" sz="3200"/>
              <a:t>and OR proved to be famously successful</a:t>
            </a:r>
          </a:p>
          <a:p>
            <a:endParaRPr lang="en-US">
              <a:latin typeface="+mj-lt"/>
            </a:endParaRPr>
          </a:p>
        </p:txBody>
      </p:sp>
      <p:sp>
        <p:nvSpPr>
          <p:cNvPr id="2" name="Slide Number Placeholder 1">
            <a:extLst>
              <a:ext uri="{FF2B5EF4-FFF2-40B4-BE49-F238E27FC236}">
                <a16:creationId xmlns:a16="http://schemas.microsoft.com/office/drawing/2014/main" id="{0F5A905D-33B2-426A-A9DF-E1F30D10778C}"/>
              </a:ext>
            </a:extLst>
          </p:cNvPr>
          <p:cNvSpPr>
            <a:spLocks noGrp="1"/>
          </p:cNvSpPr>
          <p:nvPr>
            <p:ph type="sldNum" sz="quarter" idx="12"/>
          </p:nvPr>
        </p:nvSpPr>
        <p:spPr/>
        <p:txBody>
          <a:bodyPr/>
          <a:lstStyle/>
          <a:p>
            <a:fld id="{EE07D45B-956C-4E8C-BD15-C4C1772D1E3C}" type="slidenum">
              <a:rPr lang="en-US" smtClean="0"/>
              <a:t>2</a:t>
            </a:fld>
            <a:endParaRPr lang="en-US"/>
          </a:p>
        </p:txBody>
      </p:sp>
    </p:spTree>
    <p:extLst>
      <p:ext uri="{BB962C8B-B14F-4D97-AF65-F5344CB8AC3E}">
        <p14:creationId xmlns:p14="http://schemas.microsoft.com/office/powerpoint/2010/main" val="4092005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a:lnSpc>
                <a:spcPct val="100000"/>
              </a:lnSpc>
              <a:spcAft>
                <a:spcPts val="600"/>
              </a:spcAft>
            </a:pPr>
            <a:r>
              <a:rPr lang="tr-TR"/>
              <a:t>to do this, he rephrased Kant’s </a:t>
            </a:r>
            <a:r>
              <a:rPr lang="en-US"/>
              <a:t>transcendental question</a:t>
            </a:r>
            <a:r>
              <a:rPr lang="tr-TR"/>
              <a:t> as follows:</a:t>
            </a:r>
          </a:p>
          <a:p>
            <a:pPr lvl="1">
              <a:lnSpc>
                <a:spcPct val="100000"/>
              </a:lnSpc>
              <a:spcAft>
                <a:spcPts val="600"/>
              </a:spcAft>
            </a:pPr>
            <a:r>
              <a:rPr lang="en-US" sz="2800" i="1"/>
              <a:t>What are the conditions that constitute meaningful experience?</a:t>
            </a:r>
            <a:r>
              <a:rPr lang="en-US" sz="2800"/>
              <a:t>  (This question is the </a:t>
            </a:r>
            <a:r>
              <a:rPr lang="en-US" sz="2800">
                <a:solidFill>
                  <a:srgbClr val="FF0000"/>
                </a:solidFill>
              </a:rPr>
              <a:t>a priori of experience</a:t>
            </a:r>
            <a:r>
              <a:rPr lang="en-US" sz="2800"/>
              <a:t>, </a:t>
            </a:r>
            <a:r>
              <a:rPr lang="tr-TR" sz="2800"/>
              <a:t>which</a:t>
            </a:r>
            <a:r>
              <a:rPr lang="en-US" sz="2800"/>
              <a:t> requires a </a:t>
            </a:r>
            <a:r>
              <a:rPr lang="en-US" sz="2800">
                <a:solidFill>
                  <a:srgbClr val="FF0000"/>
                </a:solidFill>
              </a:rPr>
              <a:t>constituti</a:t>
            </a:r>
            <a:r>
              <a:rPr lang="tr-TR" sz="2800">
                <a:solidFill>
                  <a:srgbClr val="FF0000"/>
                </a:solidFill>
              </a:rPr>
              <a:t>ve</a:t>
            </a:r>
            <a:r>
              <a:rPr lang="en-US" sz="2800">
                <a:solidFill>
                  <a:srgbClr val="FF0000"/>
                </a:solidFill>
              </a:rPr>
              <a:t> theory of experience</a:t>
            </a:r>
            <a:r>
              <a:rPr lang="en-US" sz="2800"/>
              <a:t> that defines what experience is).</a:t>
            </a:r>
          </a:p>
          <a:p>
            <a:pPr lvl="1">
              <a:lnSpc>
                <a:spcPct val="100000"/>
              </a:lnSpc>
              <a:spcAft>
                <a:spcPts val="600"/>
              </a:spcAft>
            </a:pPr>
            <a:r>
              <a:rPr lang="en-US" sz="2800" i="1"/>
              <a:t>What are the conditions that justify validity claims of propositions?</a:t>
            </a:r>
            <a:r>
              <a:rPr lang="en-US" sz="2800"/>
              <a:t>  (This question is the </a:t>
            </a:r>
            <a:r>
              <a:rPr lang="en-US" sz="2800">
                <a:solidFill>
                  <a:srgbClr val="FF0000"/>
                </a:solidFill>
              </a:rPr>
              <a:t>a priori of argumentation</a:t>
            </a:r>
            <a:r>
              <a:rPr lang="en-US" sz="2800"/>
              <a:t>, which requires a </a:t>
            </a:r>
            <a:r>
              <a:rPr lang="en-US" sz="2800">
                <a:solidFill>
                  <a:srgbClr val="FF0000"/>
                </a:solidFill>
              </a:rPr>
              <a:t>consensus theory of truth</a:t>
            </a:r>
            <a:r>
              <a:rPr lang="en-US" sz="2800"/>
              <a:t> that defines the criteria of validation).</a:t>
            </a:r>
          </a:p>
          <a:p>
            <a:pPr>
              <a:lnSpc>
                <a:spcPct val="100000"/>
              </a:lnSpc>
              <a:spcAft>
                <a:spcPts val="600"/>
              </a:spcAft>
            </a:pPr>
            <a:r>
              <a:rPr lang="tr-TR"/>
              <a:t>he </a:t>
            </a:r>
            <a:r>
              <a:rPr lang="en-US"/>
              <a:t>developed complex answer</a:t>
            </a:r>
            <a:r>
              <a:rPr lang="tr-TR"/>
              <a:t>s</a:t>
            </a:r>
            <a:r>
              <a:rPr lang="en-US"/>
              <a:t> to these two questions </a:t>
            </a:r>
            <a:r>
              <a:rPr lang="tr-TR"/>
              <a:t>that are </a:t>
            </a:r>
            <a:r>
              <a:rPr lang="en-US"/>
              <a:t>directly relevant to systems thinking</a:t>
            </a:r>
            <a:r>
              <a:rPr lang="tr-TR"/>
              <a:t> and OR</a:t>
            </a:r>
            <a:endParaRPr lang="en-US"/>
          </a:p>
          <a:p>
            <a:endParaRPr lang="en-US"/>
          </a:p>
        </p:txBody>
      </p:sp>
      <p:sp>
        <p:nvSpPr>
          <p:cNvPr id="2" name="Slide Number Placeholder 1">
            <a:extLst>
              <a:ext uri="{FF2B5EF4-FFF2-40B4-BE49-F238E27FC236}">
                <a16:creationId xmlns:a16="http://schemas.microsoft.com/office/drawing/2014/main" id="{91325B84-F63E-41E9-A713-1E4BBD512C1E}"/>
              </a:ext>
            </a:extLst>
          </p:cNvPr>
          <p:cNvSpPr>
            <a:spLocks noGrp="1"/>
          </p:cNvSpPr>
          <p:nvPr>
            <p:ph type="sldNum" sz="quarter" idx="12"/>
          </p:nvPr>
        </p:nvSpPr>
        <p:spPr/>
        <p:txBody>
          <a:bodyPr/>
          <a:lstStyle/>
          <a:p>
            <a:fld id="{EE07D45B-956C-4E8C-BD15-C4C1772D1E3C}" type="slidenum">
              <a:rPr lang="en-US" smtClean="0"/>
              <a:t>20</a:t>
            </a:fld>
            <a:endParaRPr lang="en-US"/>
          </a:p>
        </p:txBody>
      </p:sp>
    </p:spTree>
    <p:extLst>
      <p:ext uri="{BB962C8B-B14F-4D97-AF65-F5344CB8AC3E}">
        <p14:creationId xmlns:p14="http://schemas.microsoft.com/office/powerpoint/2010/main" val="255678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fontScale="92500"/>
          </a:bodyPr>
          <a:lstStyle/>
          <a:p>
            <a:pPr marL="0" indent="0">
              <a:lnSpc>
                <a:spcPct val="100000"/>
              </a:lnSpc>
              <a:buNone/>
            </a:pPr>
            <a:r>
              <a:rPr lang="tr-TR" sz="3600">
                <a:solidFill>
                  <a:srgbClr val="FF0000"/>
                </a:solidFill>
              </a:rPr>
              <a:t>Habermas’</a:t>
            </a:r>
            <a:r>
              <a:rPr lang="tr-TR" sz="3600"/>
              <a:t> </a:t>
            </a:r>
            <a:r>
              <a:rPr lang="en-US" sz="3600">
                <a:solidFill>
                  <a:srgbClr val="FF0000"/>
                </a:solidFill>
              </a:rPr>
              <a:t>theory of experience</a:t>
            </a:r>
            <a:r>
              <a:rPr lang="en-US" sz="3600"/>
              <a:t> </a:t>
            </a:r>
            <a:endParaRPr lang="tr-TR" sz="3600"/>
          </a:p>
          <a:p>
            <a:pPr>
              <a:lnSpc>
                <a:spcPct val="110000"/>
              </a:lnSpc>
            </a:pPr>
            <a:r>
              <a:rPr lang="tr-TR"/>
              <a:t>his</a:t>
            </a:r>
            <a:r>
              <a:rPr lang="en-US"/>
              <a:t> answer to the first question is provided in his </a:t>
            </a:r>
            <a:r>
              <a:rPr lang="en-US">
                <a:solidFill>
                  <a:srgbClr val="FF0000"/>
                </a:solidFill>
              </a:rPr>
              <a:t>theory of cognitive interests</a:t>
            </a:r>
            <a:r>
              <a:rPr lang="en-US"/>
              <a:t>, and the answer to the second in his </a:t>
            </a:r>
            <a:r>
              <a:rPr lang="en-US">
                <a:solidFill>
                  <a:srgbClr val="FF0000"/>
                </a:solidFill>
              </a:rPr>
              <a:t>theory of communicative action</a:t>
            </a:r>
            <a:endParaRPr lang="tr-TR">
              <a:solidFill>
                <a:srgbClr val="FF0000"/>
              </a:solidFill>
            </a:endParaRPr>
          </a:p>
          <a:p>
            <a:pPr>
              <a:lnSpc>
                <a:spcPct val="110000"/>
              </a:lnSpc>
            </a:pPr>
            <a:r>
              <a:rPr lang="tr-TR"/>
              <a:t>his</a:t>
            </a:r>
            <a:r>
              <a:rPr lang="en-US"/>
              <a:t> premise </a:t>
            </a:r>
            <a:r>
              <a:rPr lang="tr-TR"/>
              <a:t>is </a:t>
            </a:r>
            <a:r>
              <a:rPr lang="en-US"/>
              <a:t>that human activity is guided by a </a:t>
            </a:r>
            <a:r>
              <a:rPr lang="en-US">
                <a:solidFill>
                  <a:srgbClr val="FF0000"/>
                </a:solidFill>
              </a:rPr>
              <a:t>search for knowledge</a:t>
            </a:r>
            <a:r>
              <a:rPr lang="tr-TR"/>
              <a:t>;</a:t>
            </a:r>
            <a:r>
              <a:rPr lang="en-US"/>
              <a:t> </a:t>
            </a:r>
            <a:r>
              <a:rPr lang="tr-TR"/>
              <a:t>a</a:t>
            </a:r>
            <a:r>
              <a:rPr lang="en-US"/>
              <a:t>ccordingly, </a:t>
            </a:r>
            <a:r>
              <a:rPr lang="tr-TR"/>
              <a:t>he lists three types of </a:t>
            </a:r>
            <a:r>
              <a:rPr lang="en-US">
                <a:solidFill>
                  <a:srgbClr val="FF0000"/>
                </a:solidFill>
              </a:rPr>
              <a:t>cognitive interests</a:t>
            </a:r>
            <a:r>
              <a:rPr lang="en-US"/>
              <a:t> </a:t>
            </a:r>
            <a:r>
              <a:rPr lang="tr-TR"/>
              <a:t>and</a:t>
            </a:r>
            <a:r>
              <a:rPr lang="en-US"/>
              <a:t> three types of knowledge</a:t>
            </a:r>
            <a:r>
              <a:rPr lang="tr-TR"/>
              <a:t>:</a:t>
            </a:r>
            <a:endParaRPr lang="en-US"/>
          </a:p>
          <a:p>
            <a:pPr lvl="1">
              <a:lnSpc>
                <a:spcPct val="110000"/>
              </a:lnSpc>
            </a:pPr>
            <a:r>
              <a:rPr lang="en-US" sz="2600">
                <a:solidFill>
                  <a:srgbClr val="FF0000"/>
                </a:solidFill>
              </a:rPr>
              <a:t>technical </a:t>
            </a:r>
            <a:r>
              <a:rPr lang="en-US" sz="2600"/>
              <a:t>interest</a:t>
            </a:r>
            <a:r>
              <a:rPr lang="en-US" sz="2600">
                <a:solidFill>
                  <a:srgbClr val="FF0000"/>
                </a:solidFill>
              </a:rPr>
              <a:t> </a:t>
            </a:r>
            <a:r>
              <a:rPr lang="tr-TR" sz="2600"/>
              <a:t>seeking </a:t>
            </a:r>
            <a:r>
              <a:rPr lang="tr-TR" sz="2600">
                <a:solidFill>
                  <a:srgbClr val="FF0000"/>
                </a:solidFill>
              </a:rPr>
              <a:t>instrumental reason </a:t>
            </a:r>
            <a:r>
              <a:rPr lang="tr-TR" sz="2600"/>
              <a:t>or</a:t>
            </a:r>
            <a:r>
              <a:rPr lang="tr-TR" sz="2600">
                <a:solidFill>
                  <a:srgbClr val="FF0000"/>
                </a:solidFill>
              </a:rPr>
              <a:t> </a:t>
            </a:r>
            <a:r>
              <a:rPr lang="tr-TR" sz="2600"/>
              <a:t>knowledge</a:t>
            </a:r>
            <a:r>
              <a:rPr lang="en-US" sz="2600">
                <a:solidFill>
                  <a:srgbClr val="FF0000"/>
                </a:solidFill>
              </a:rPr>
              <a:t> </a:t>
            </a:r>
          </a:p>
          <a:p>
            <a:pPr lvl="1">
              <a:lnSpc>
                <a:spcPct val="110000"/>
              </a:lnSpc>
            </a:pPr>
            <a:r>
              <a:rPr lang="en-US" sz="2600">
                <a:solidFill>
                  <a:srgbClr val="FF0000"/>
                </a:solidFill>
              </a:rPr>
              <a:t>practical </a:t>
            </a:r>
            <a:r>
              <a:rPr lang="en-US" sz="2600"/>
              <a:t>interest</a:t>
            </a:r>
            <a:r>
              <a:rPr lang="en-US" sz="2600">
                <a:solidFill>
                  <a:srgbClr val="FF0000"/>
                </a:solidFill>
              </a:rPr>
              <a:t>  </a:t>
            </a:r>
            <a:r>
              <a:rPr lang="tr-TR" sz="2600"/>
              <a:t>seeking </a:t>
            </a:r>
            <a:r>
              <a:rPr lang="tr-TR" sz="2600">
                <a:solidFill>
                  <a:srgbClr val="FF0000"/>
                </a:solidFill>
              </a:rPr>
              <a:t>interpretive reason </a:t>
            </a:r>
            <a:r>
              <a:rPr lang="tr-TR" sz="2600"/>
              <a:t>or</a:t>
            </a:r>
            <a:r>
              <a:rPr lang="tr-TR" sz="2600">
                <a:solidFill>
                  <a:srgbClr val="FF0000"/>
                </a:solidFill>
              </a:rPr>
              <a:t> </a:t>
            </a:r>
            <a:r>
              <a:rPr lang="tr-TR" sz="2600"/>
              <a:t>knowledge, </a:t>
            </a:r>
            <a:r>
              <a:rPr lang="en-GB" sz="2600"/>
              <a:t>to maintain mutual understanding among people</a:t>
            </a:r>
            <a:endParaRPr lang="en-US" sz="2600"/>
          </a:p>
          <a:p>
            <a:pPr lvl="1">
              <a:lnSpc>
                <a:spcPct val="110000"/>
              </a:lnSpc>
            </a:pPr>
            <a:r>
              <a:rPr lang="en-US" sz="2600">
                <a:solidFill>
                  <a:srgbClr val="FF0000"/>
                </a:solidFill>
              </a:rPr>
              <a:t>emancipatory</a:t>
            </a:r>
            <a:r>
              <a:rPr lang="en-US" sz="2600"/>
              <a:t> interest </a:t>
            </a:r>
            <a:r>
              <a:rPr lang="tr-TR" sz="2600"/>
              <a:t>seeking </a:t>
            </a:r>
            <a:r>
              <a:rPr lang="tr-TR" sz="2600">
                <a:solidFill>
                  <a:srgbClr val="FF0000"/>
                </a:solidFill>
              </a:rPr>
              <a:t>critical</a:t>
            </a:r>
            <a:r>
              <a:rPr lang="tr-TR" sz="2600"/>
              <a:t> </a:t>
            </a:r>
            <a:r>
              <a:rPr lang="tr-TR" sz="2600">
                <a:solidFill>
                  <a:srgbClr val="FF0000"/>
                </a:solidFill>
              </a:rPr>
              <a:t>reason</a:t>
            </a:r>
            <a:r>
              <a:rPr lang="tr-TR" sz="2600"/>
              <a:t> or knowledge that</a:t>
            </a:r>
            <a:r>
              <a:rPr lang="en-US" sz="2600"/>
              <a:t> </a:t>
            </a:r>
            <a:r>
              <a:rPr lang="tr-TR" sz="2600"/>
              <a:t>‘</a:t>
            </a:r>
            <a:r>
              <a:rPr lang="en-GB" sz="2600" i="1"/>
              <a:t>enables people to reflect on their situation and liberate themselves from domination by forces that they are involved in creating but that they cannot understand or control</a:t>
            </a:r>
            <a:r>
              <a:rPr lang="tr-TR" sz="2600" i="1"/>
              <a:t>’</a:t>
            </a:r>
            <a:endParaRPr lang="en-US" sz="2600"/>
          </a:p>
          <a:p>
            <a:pPr marL="0" indent="0">
              <a:buNone/>
            </a:pPr>
            <a:endParaRPr lang="en-US"/>
          </a:p>
        </p:txBody>
      </p:sp>
      <p:sp>
        <p:nvSpPr>
          <p:cNvPr id="2" name="Slide Number Placeholder 1">
            <a:extLst>
              <a:ext uri="{FF2B5EF4-FFF2-40B4-BE49-F238E27FC236}">
                <a16:creationId xmlns:a16="http://schemas.microsoft.com/office/drawing/2014/main" id="{0EC0B65D-C18B-49B5-9883-157538B60171}"/>
              </a:ext>
            </a:extLst>
          </p:cNvPr>
          <p:cNvSpPr>
            <a:spLocks noGrp="1"/>
          </p:cNvSpPr>
          <p:nvPr>
            <p:ph type="sldNum" sz="quarter" idx="12"/>
          </p:nvPr>
        </p:nvSpPr>
        <p:spPr/>
        <p:txBody>
          <a:bodyPr/>
          <a:lstStyle/>
          <a:p>
            <a:fld id="{EE07D45B-956C-4E8C-BD15-C4C1772D1E3C}" type="slidenum">
              <a:rPr lang="en-US" smtClean="0"/>
              <a:t>21</a:t>
            </a:fld>
            <a:endParaRPr lang="en-US"/>
          </a:p>
        </p:txBody>
      </p:sp>
    </p:spTree>
    <p:extLst>
      <p:ext uri="{BB962C8B-B14F-4D97-AF65-F5344CB8AC3E}">
        <p14:creationId xmlns:p14="http://schemas.microsoft.com/office/powerpoint/2010/main" val="937537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a:lnSpc>
                <a:spcPct val="100000"/>
              </a:lnSpc>
            </a:pPr>
            <a:r>
              <a:rPr lang="en-GB"/>
              <a:t>Habermas makes a distinction between what he calls the </a:t>
            </a:r>
            <a:r>
              <a:rPr lang="tr-TR">
                <a:solidFill>
                  <a:srgbClr val="FF0000"/>
                </a:solidFill>
              </a:rPr>
              <a:t>S</a:t>
            </a:r>
            <a:r>
              <a:rPr lang="en-GB">
                <a:solidFill>
                  <a:srgbClr val="FF0000"/>
                </a:solidFill>
              </a:rPr>
              <a:t>ystem</a:t>
            </a:r>
            <a:r>
              <a:rPr lang="en-GB"/>
              <a:t> and the </a:t>
            </a:r>
            <a:r>
              <a:rPr lang="en-GB">
                <a:solidFill>
                  <a:srgbClr val="FF0000"/>
                </a:solidFill>
              </a:rPr>
              <a:t>life-world</a:t>
            </a:r>
            <a:r>
              <a:rPr lang="en-GB" b="1" i="1"/>
              <a:t> </a:t>
            </a:r>
            <a:r>
              <a:rPr lang="en-GB"/>
              <a:t>within which human life takes place</a:t>
            </a:r>
            <a:endParaRPr lang="tr-TR"/>
          </a:p>
          <a:p>
            <a:pPr>
              <a:lnSpc>
                <a:spcPct val="100000"/>
              </a:lnSpc>
            </a:pPr>
            <a:r>
              <a:rPr lang="tr-TR"/>
              <a:t>t</a:t>
            </a:r>
            <a:r>
              <a:rPr lang="en-US"/>
              <a:t>he </a:t>
            </a:r>
            <a:r>
              <a:rPr lang="tr-TR"/>
              <a:t>S</a:t>
            </a:r>
            <a:r>
              <a:rPr lang="en-US"/>
              <a:t>ystem is </a:t>
            </a:r>
            <a:r>
              <a:rPr lang="tr-TR"/>
              <a:t>the social structure of </a:t>
            </a:r>
            <a:r>
              <a:rPr lang="en-US"/>
              <a:t>production</a:t>
            </a:r>
            <a:r>
              <a:rPr lang="tr-TR"/>
              <a:t>, finance and political power that is imposed on society by </a:t>
            </a:r>
            <a:r>
              <a:rPr lang="tr-TR">
                <a:solidFill>
                  <a:srgbClr val="FF0000"/>
                </a:solidFill>
              </a:rPr>
              <a:t>late</a:t>
            </a:r>
            <a:r>
              <a:rPr lang="tr-TR"/>
              <a:t> </a:t>
            </a:r>
            <a:r>
              <a:rPr lang="tr-TR">
                <a:solidFill>
                  <a:srgbClr val="FF0000"/>
                </a:solidFill>
              </a:rPr>
              <a:t>capitalism</a:t>
            </a:r>
            <a:r>
              <a:rPr lang="tr-TR"/>
              <a:t> </a:t>
            </a:r>
          </a:p>
          <a:p>
            <a:pPr>
              <a:lnSpc>
                <a:spcPct val="100000"/>
              </a:lnSpc>
            </a:pPr>
            <a:r>
              <a:rPr lang="tr-TR"/>
              <a:t>i</a:t>
            </a:r>
            <a:r>
              <a:rPr lang="en-US"/>
              <a:t>nstrumental reason guides </a:t>
            </a:r>
            <a:r>
              <a:rPr lang="en-US">
                <a:solidFill>
                  <a:srgbClr val="FF0000"/>
                </a:solidFill>
              </a:rPr>
              <a:t>instrumental action </a:t>
            </a:r>
            <a:r>
              <a:rPr lang="tr-TR"/>
              <a:t>but</a:t>
            </a:r>
            <a:r>
              <a:rPr lang="en-US"/>
              <a:t> also </a:t>
            </a:r>
            <a:r>
              <a:rPr lang="en-US">
                <a:solidFill>
                  <a:srgbClr val="FF0000"/>
                </a:solidFill>
              </a:rPr>
              <a:t>strategic action </a:t>
            </a:r>
            <a:r>
              <a:rPr lang="en-US"/>
              <a:t>th</a:t>
            </a:r>
            <a:r>
              <a:rPr lang="tr-TR"/>
              <a:t>at</a:t>
            </a:r>
            <a:r>
              <a:rPr lang="en-US"/>
              <a:t> </a:t>
            </a:r>
            <a:r>
              <a:rPr lang="tr-TR"/>
              <a:t>creates </a:t>
            </a:r>
            <a:r>
              <a:rPr lang="en-US"/>
              <a:t>the </a:t>
            </a:r>
            <a:r>
              <a:rPr lang="tr-TR">
                <a:solidFill>
                  <a:srgbClr val="FF0000"/>
                </a:solidFill>
              </a:rPr>
              <a:t>S</a:t>
            </a:r>
            <a:r>
              <a:rPr lang="en-US">
                <a:solidFill>
                  <a:srgbClr val="FF0000"/>
                </a:solidFill>
              </a:rPr>
              <a:t>ystem</a:t>
            </a:r>
            <a:r>
              <a:rPr lang="en-US"/>
              <a:t> </a:t>
            </a:r>
          </a:p>
          <a:p>
            <a:pPr>
              <a:lnSpc>
                <a:spcPct val="100000"/>
              </a:lnSpc>
            </a:pPr>
            <a:r>
              <a:rPr lang="tr-TR"/>
              <a:t>t</a:t>
            </a:r>
            <a:r>
              <a:rPr lang="en-US"/>
              <a:t>he </a:t>
            </a:r>
            <a:r>
              <a:rPr lang="en-US">
                <a:solidFill>
                  <a:srgbClr val="FF0000"/>
                </a:solidFill>
              </a:rPr>
              <a:t>life-world</a:t>
            </a:r>
            <a:r>
              <a:rPr lang="en-US"/>
              <a:t> on the other hand, is the unproblematic convictions about life, culture, society and human action</a:t>
            </a:r>
            <a:endParaRPr lang="tr-TR"/>
          </a:p>
          <a:p>
            <a:pPr>
              <a:lnSpc>
                <a:spcPct val="100000"/>
              </a:lnSpc>
            </a:pPr>
            <a:r>
              <a:rPr lang="tr-TR"/>
              <a:t>i</a:t>
            </a:r>
            <a:r>
              <a:rPr lang="en-US"/>
              <a:t>f the </a:t>
            </a:r>
            <a:r>
              <a:rPr lang="tr-TR">
                <a:solidFill>
                  <a:srgbClr val="FF0000"/>
                </a:solidFill>
              </a:rPr>
              <a:t>S</a:t>
            </a:r>
            <a:r>
              <a:rPr lang="en-US">
                <a:solidFill>
                  <a:srgbClr val="FF0000"/>
                </a:solidFill>
              </a:rPr>
              <a:t>ystem</a:t>
            </a:r>
            <a:r>
              <a:rPr lang="en-US"/>
              <a:t> is the domain of instrumental reason, the </a:t>
            </a:r>
            <a:r>
              <a:rPr lang="en-US">
                <a:solidFill>
                  <a:srgbClr val="FF0000"/>
                </a:solidFill>
              </a:rPr>
              <a:t>life-world</a:t>
            </a:r>
            <a:r>
              <a:rPr lang="en-US"/>
              <a:t> is the domain of </a:t>
            </a:r>
            <a:r>
              <a:rPr lang="en-US">
                <a:solidFill>
                  <a:srgbClr val="FF0000"/>
                </a:solidFill>
              </a:rPr>
              <a:t>all reason</a:t>
            </a:r>
            <a:r>
              <a:rPr lang="en-US"/>
              <a:t>; instrumental, practical and critical</a:t>
            </a:r>
            <a:endParaRPr lang="tr-TR"/>
          </a:p>
          <a:p>
            <a:pPr marL="0" indent="0">
              <a:lnSpc>
                <a:spcPct val="100000"/>
              </a:lnSpc>
              <a:buNone/>
            </a:pPr>
            <a:r>
              <a:rPr lang="en-US"/>
              <a:t> </a:t>
            </a:r>
            <a:endParaRPr lang="tr-TR"/>
          </a:p>
        </p:txBody>
      </p:sp>
      <p:sp>
        <p:nvSpPr>
          <p:cNvPr id="2" name="Slide Number Placeholder 1">
            <a:extLst>
              <a:ext uri="{FF2B5EF4-FFF2-40B4-BE49-F238E27FC236}">
                <a16:creationId xmlns:a16="http://schemas.microsoft.com/office/drawing/2014/main" id="{C34C9081-48BF-4714-AEBF-04D5EE510190}"/>
              </a:ext>
            </a:extLst>
          </p:cNvPr>
          <p:cNvSpPr>
            <a:spLocks noGrp="1"/>
          </p:cNvSpPr>
          <p:nvPr>
            <p:ph type="sldNum" sz="quarter" idx="12"/>
          </p:nvPr>
        </p:nvSpPr>
        <p:spPr/>
        <p:txBody>
          <a:bodyPr/>
          <a:lstStyle/>
          <a:p>
            <a:fld id="{EE07D45B-956C-4E8C-BD15-C4C1772D1E3C}" type="slidenum">
              <a:rPr lang="en-US" smtClean="0"/>
              <a:t>22</a:t>
            </a:fld>
            <a:endParaRPr lang="en-US"/>
          </a:p>
        </p:txBody>
      </p:sp>
    </p:spTree>
    <p:extLst>
      <p:ext uri="{BB962C8B-B14F-4D97-AF65-F5344CB8AC3E}">
        <p14:creationId xmlns:p14="http://schemas.microsoft.com/office/powerpoint/2010/main" val="3927142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lstStyle/>
          <a:p>
            <a:pPr>
              <a:lnSpc>
                <a:spcPct val="100000"/>
              </a:lnSpc>
            </a:pPr>
            <a:r>
              <a:rPr lang="en-US"/>
              <a:t>under </a:t>
            </a:r>
            <a:r>
              <a:rPr lang="tr-TR"/>
              <a:t>late</a:t>
            </a:r>
            <a:r>
              <a:rPr lang="en-US"/>
              <a:t> capitalism instrumental reason has come to dominate practical reason</a:t>
            </a:r>
            <a:r>
              <a:rPr lang="tr-TR"/>
              <a:t>; the</a:t>
            </a:r>
            <a:r>
              <a:rPr lang="en-US"/>
              <a:t> media of money and power</a:t>
            </a:r>
            <a:r>
              <a:rPr lang="tr-TR"/>
              <a:t> has commodified</a:t>
            </a:r>
            <a:r>
              <a:rPr lang="en-US"/>
              <a:t> work, leisure and</a:t>
            </a:r>
            <a:r>
              <a:rPr lang="tr-TR"/>
              <a:t> the</a:t>
            </a:r>
            <a:r>
              <a:rPr lang="en-US"/>
              <a:t> arts</a:t>
            </a:r>
            <a:r>
              <a:rPr lang="tr-TR"/>
              <a:t>, </a:t>
            </a:r>
            <a:r>
              <a:rPr lang="en-US"/>
              <a:t>resulting in the </a:t>
            </a:r>
            <a:r>
              <a:rPr lang="en-US">
                <a:solidFill>
                  <a:srgbClr val="FF0000"/>
                </a:solidFill>
              </a:rPr>
              <a:t>colonisation of the life-world by the </a:t>
            </a:r>
            <a:r>
              <a:rPr lang="tr-TR">
                <a:solidFill>
                  <a:srgbClr val="FF0000"/>
                </a:solidFill>
              </a:rPr>
              <a:t>S</a:t>
            </a:r>
            <a:r>
              <a:rPr lang="en-US">
                <a:solidFill>
                  <a:srgbClr val="FF0000"/>
                </a:solidFill>
              </a:rPr>
              <a:t>ystem</a:t>
            </a:r>
            <a:endParaRPr lang="tr-TR"/>
          </a:p>
          <a:p>
            <a:pPr>
              <a:lnSpc>
                <a:spcPct val="100000"/>
              </a:lnSpc>
            </a:pPr>
            <a:r>
              <a:rPr lang="tr-TR"/>
              <a:t>p</a:t>
            </a:r>
            <a:r>
              <a:rPr lang="en-US"/>
              <a:t>roblems of practice are </a:t>
            </a:r>
            <a:r>
              <a:rPr lang="tr-TR"/>
              <a:t>now </a:t>
            </a:r>
            <a:r>
              <a:rPr lang="en-US"/>
              <a:t>handled by </a:t>
            </a:r>
            <a:r>
              <a:rPr lang="en-US">
                <a:solidFill>
                  <a:srgbClr val="FF0000"/>
                </a:solidFill>
              </a:rPr>
              <a:t>experts</a:t>
            </a:r>
            <a:r>
              <a:rPr lang="en-US"/>
              <a:t> using the methods of science</a:t>
            </a:r>
            <a:r>
              <a:rPr lang="tr-TR"/>
              <a:t>; t</a:t>
            </a:r>
            <a:r>
              <a:rPr lang="en-GB"/>
              <a:t>he result is that practical problems about what ought to be done are</a:t>
            </a:r>
            <a:r>
              <a:rPr lang="tr-TR"/>
              <a:t> now</a:t>
            </a:r>
            <a:r>
              <a:rPr lang="en-GB"/>
              <a:t> </a:t>
            </a:r>
            <a:r>
              <a:rPr lang="tr-TR"/>
              <a:t>hand</a:t>
            </a:r>
            <a:r>
              <a:rPr lang="en-GB"/>
              <a:t>led by experts from science</a:t>
            </a:r>
            <a:r>
              <a:rPr lang="tr-TR"/>
              <a:t>; ending up with a relentless </a:t>
            </a:r>
            <a:r>
              <a:rPr lang="tr-TR">
                <a:solidFill>
                  <a:srgbClr val="FF0000"/>
                </a:solidFill>
              </a:rPr>
              <a:t>technocratic domination</a:t>
            </a:r>
          </a:p>
          <a:p>
            <a:pPr>
              <a:lnSpc>
                <a:spcPct val="100000"/>
              </a:lnSpc>
            </a:pPr>
            <a:r>
              <a:rPr lang="en-US"/>
              <a:t>Habermas believe</a:t>
            </a:r>
            <a:r>
              <a:rPr lang="tr-TR"/>
              <a:t>d</a:t>
            </a:r>
            <a:r>
              <a:rPr lang="en-US"/>
              <a:t> that capitalism and democracy </a:t>
            </a:r>
            <a:r>
              <a:rPr lang="tr-TR"/>
              <a:t>we</a:t>
            </a:r>
            <a:r>
              <a:rPr lang="en-US"/>
              <a:t>re no longer compatible</a:t>
            </a:r>
            <a:r>
              <a:rPr lang="tr-TR"/>
              <a:t> </a:t>
            </a:r>
            <a:r>
              <a:rPr lang="tr-TR" i="1"/>
              <a:t>(I don’t know if he still does..) </a:t>
            </a:r>
            <a:endParaRPr lang="en-US" i="1"/>
          </a:p>
          <a:p>
            <a:endParaRPr lang="en-US"/>
          </a:p>
        </p:txBody>
      </p:sp>
      <p:sp>
        <p:nvSpPr>
          <p:cNvPr id="2" name="Slide Number Placeholder 1">
            <a:extLst>
              <a:ext uri="{FF2B5EF4-FFF2-40B4-BE49-F238E27FC236}">
                <a16:creationId xmlns:a16="http://schemas.microsoft.com/office/drawing/2014/main" id="{DBF0766D-9F72-479F-B306-C7A8A168F2B9}"/>
              </a:ext>
            </a:extLst>
          </p:cNvPr>
          <p:cNvSpPr>
            <a:spLocks noGrp="1"/>
          </p:cNvSpPr>
          <p:nvPr>
            <p:ph type="sldNum" sz="quarter" idx="12"/>
          </p:nvPr>
        </p:nvSpPr>
        <p:spPr/>
        <p:txBody>
          <a:bodyPr/>
          <a:lstStyle/>
          <a:p>
            <a:fld id="{EE07D45B-956C-4E8C-BD15-C4C1772D1E3C}" type="slidenum">
              <a:rPr lang="en-US" smtClean="0"/>
              <a:t>23</a:t>
            </a:fld>
            <a:endParaRPr lang="en-US"/>
          </a:p>
        </p:txBody>
      </p:sp>
    </p:spTree>
    <p:extLst>
      <p:ext uri="{BB962C8B-B14F-4D97-AF65-F5344CB8AC3E}">
        <p14:creationId xmlns:p14="http://schemas.microsoft.com/office/powerpoint/2010/main" val="1808216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marL="514350" indent="-514350">
              <a:lnSpc>
                <a:spcPct val="100000"/>
              </a:lnSpc>
              <a:buFont typeface="+mj-lt"/>
              <a:buAutoNum type="arabicPeriod"/>
            </a:pPr>
            <a:r>
              <a:rPr lang="tr-TR"/>
              <a:t>instrumental action is directed towards the production of material goods and th</a:t>
            </a:r>
            <a:r>
              <a:rPr lang="en-GB"/>
              <a:t>e </a:t>
            </a:r>
            <a:r>
              <a:rPr lang="en-GB">
                <a:solidFill>
                  <a:srgbClr val="FF0000"/>
                </a:solidFill>
              </a:rPr>
              <a:t>functionalist systems approach </a:t>
            </a:r>
            <a:r>
              <a:rPr lang="tr-TR">
                <a:solidFill>
                  <a:srgbClr val="FF0000"/>
                </a:solidFill>
              </a:rPr>
              <a:t>of OR </a:t>
            </a:r>
            <a:r>
              <a:rPr lang="en-GB"/>
              <a:t>is based on instrumental reason</a:t>
            </a:r>
            <a:endParaRPr lang="tr-TR"/>
          </a:p>
          <a:p>
            <a:pPr lvl="1">
              <a:lnSpc>
                <a:spcPct val="100000"/>
              </a:lnSpc>
            </a:pPr>
            <a:r>
              <a:rPr lang="tr-TR" sz="2800"/>
              <a:t>this is the optimisation based </a:t>
            </a:r>
            <a:r>
              <a:rPr lang="tr-TR" sz="2800">
                <a:solidFill>
                  <a:srgbClr val="FF0000"/>
                </a:solidFill>
              </a:rPr>
              <a:t>hard OR</a:t>
            </a:r>
            <a:r>
              <a:rPr lang="tr-TR" sz="2800"/>
              <a:t>, the question to address is not </a:t>
            </a:r>
            <a:r>
              <a:rPr lang="tr-TR" sz="2800">
                <a:solidFill>
                  <a:srgbClr val="FF0000"/>
                </a:solidFill>
              </a:rPr>
              <a:t>‘what to do’, </a:t>
            </a:r>
            <a:r>
              <a:rPr lang="tr-TR" sz="2800"/>
              <a:t>but always </a:t>
            </a:r>
            <a:r>
              <a:rPr lang="tr-TR" sz="2800">
                <a:solidFill>
                  <a:srgbClr val="FF0000"/>
                </a:solidFill>
              </a:rPr>
              <a:t>‘how to do’</a:t>
            </a:r>
          </a:p>
          <a:p>
            <a:pPr lvl="1">
              <a:lnSpc>
                <a:spcPct val="100000"/>
              </a:lnSpc>
            </a:pPr>
            <a:r>
              <a:rPr lang="tr-TR" sz="2800">
                <a:solidFill>
                  <a:srgbClr val="FF0000"/>
                </a:solidFill>
              </a:rPr>
              <a:t>s</a:t>
            </a:r>
            <a:r>
              <a:rPr lang="en-GB" sz="2800">
                <a:solidFill>
                  <a:srgbClr val="FF0000"/>
                </a:solidFill>
              </a:rPr>
              <a:t>trategic action</a:t>
            </a:r>
            <a:r>
              <a:rPr lang="en-GB" sz="2800"/>
              <a:t>, which also results from </a:t>
            </a:r>
            <a:r>
              <a:rPr lang="tr-TR" sz="2800"/>
              <a:t>instrumental reason, is undertaken by power groups </a:t>
            </a:r>
            <a:r>
              <a:rPr lang="en-GB" sz="2800"/>
              <a:t>directed towards the </a:t>
            </a:r>
            <a:r>
              <a:rPr lang="en-GB" sz="2800">
                <a:solidFill>
                  <a:srgbClr val="FF0000"/>
                </a:solidFill>
              </a:rPr>
              <a:t>preservation of power relations in favour of the present structure</a:t>
            </a:r>
            <a:r>
              <a:rPr lang="tr-TR" sz="2800">
                <a:solidFill>
                  <a:srgbClr val="FF0000"/>
                </a:solidFill>
              </a:rPr>
              <a:t> </a:t>
            </a:r>
          </a:p>
          <a:p>
            <a:pPr lvl="1">
              <a:lnSpc>
                <a:spcPct val="100000"/>
              </a:lnSpc>
            </a:pPr>
            <a:r>
              <a:rPr lang="tr-TR" sz="2800"/>
              <a:t>which </a:t>
            </a:r>
            <a:r>
              <a:rPr lang="en-GB" sz="2800"/>
              <a:t>may </a:t>
            </a:r>
            <a:r>
              <a:rPr lang="tr-TR" sz="2800"/>
              <a:t>not </a:t>
            </a:r>
            <a:r>
              <a:rPr lang="en-GB" sz="2800"/>
              <a:t>be</a:t>
            </a:r>
            <a:r>
              <a:rPr lang="tr-TR" sz="2800"/>
              <a:t> easy to identify </a:t>
            </a:r>
            <a:r>
              <a:rPr lang="en-GB" sz="2800"/>
              <a:t>in problem situations</a:t>
            </a:r>
            <a:endParaRPr lang="tr-TR" sz="2800"/>
          </a:p>
          <a:p>
            <a:pPr lvl="1">
              <a:lnSpc>
                <a:spcPct val="110000"/>
              </a:lnSpc>
            </a:pPr>
            <a:r>
              <a:rPr lang="tr-TR" sz="2800"/>
              <a:t>hence the</a:t>
            </a:r>
            <a:r>
              <a:rPr lang="en-GB" sz="2800"/>
              <a:t> functionalist approach</a:t>
            </a:r>
            <a:r>
              <a:rPr lang="tr-TR" sz="2800"/>
              <a:t> of OR often overlooks</a:t>
            </a:r>
            <a:r>
              <a:rPr lang="en-GB" sz="2800"/>
              <a:t> this possibility and therefore is in danger of turning the </a:t>
            </a:r>
            <a:r>
              <a:rPr lang="tr-TR" sz="2800"/>
              <a:t>i</a:t>
            </a:r>
            <a:r>
              <a:rPr lang="en-GB" sz="2800"/>
              <a:t>nquirer into an </a:t>
            </a:r>
            <a:r>
              <a:rPr lang="en-GB" sz="2800">
                <a:solidFill>
                  <a:srgbClr val="FF0000"/>
                </a:solidFill>
              </a:rPr>
              <a:t>expert</a:t>
            </a:r>
            <a:endParaRPr lang="en-US" sz="2800"/>
          </a:p>
          <a:p>
            <a:pPr>
              <a:lnSpc>
                <a:spcPct val="100000"/>
              </a:lnSpc>
            </a:pPr>
            <a:endParaRPr lang="tr-TR"/>
          </a:p>
          <a:p>
            <a:endParaRPr lang="en-US"/>
          </a:p>
        </p:txBody>
      </p:sp>
      <p:sp>
        <p:nvSpPr>
          <p:cNvPr id="2" name="Slide Number Placeholder 1">
            <a:extLst>
              <a:ext uri="{FF2B5EF4-FFF2-40B4-BE49-F238E27FC236}">
                <a16:creationId xmlns:a16="http://schemas.microsoft.com/office/drawing/2014/main" id="{C7653E1A-E878-4656-A1F6-41E03371A6E2}"/>
              </a:ext>
            </a:extLst>
          </p:cNvPr>
          <p:cNvSpPr>
            <a:spLocks noGrp="1"/>
          </p:cNvSpPr>
          <p:nvPr>
            <p:ph type="sldNum" sz="quarter" idx="12"/>
          </p:nvPr>
        </p:nvSpPr>
        <p:spPr/>
        <p:txBody>
          <a:bodyPr/>
          <a:lstStyle/>
          <a:p>
            <a:fld id="{EE07D45B-956C-4E8C-BD15-C4C1772D1E3C}" type="slidenum">
              <a:rPr lang="en-US" smtClean="0"/>
              <a:t>24</a:t>
            </a:fld>
            <a:endParaRPr lang="en-US"/>
          </a:p>
        </p:txBody>
      </p:sp>
    </p:spTree>
    <p:extLst>
      <p:ext uri="{BB962C8B-B14F-4D97-AF65-F5344CB8AC3E}">
        <p14:creationId xmlns:p14="http://schemas.microsoft.com/office/powerpoint/2010/main" val="2026748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marL="514350" indent="-514350">
              <a:lnSpc>
                <a:spcPct val="100000"/>
              </a:lnSpc>
              <a:buFont typeface="+mj-lt"/>
              <a:buAutoNum type="arabicPeriod" startAt="2"/>
            </a:pPr>
            <a:r>
              <a:rPr lang="en-GB"/>
              <a:t>in general, the application of instrumental reason will produce </a:t>
            </a:r>
            <a:r>
              <a:rPr lang="en-GB">
                <a:solidFill>
                  <a:srgbClr val="FF0000"/>
                </a:solidFill>
              </a:rPr>
              <a:t>practical</a:t>
            </a:r>
            <a:r>
              <a:rPr lang="en-GB"/>
              <a:t> </a:t>
            </a:r>
            <a:r>
              <a:rPr lang="en-GB">
                <a:solidFill>
                  <a:srgbClr val="FF0000"/>
                </a:solidFill>
              </a:rPr>
              <a:t>consequences</a:t>
            </a:r>
            <a:r>
              <a:rPr lang="en-GB"/>
              <a:t> impacting human practice and social life</a:t>
            </a:r>
            <a:endParaRPr lang="tr-TR"/>
          </a:p>
          <a:p>
            <a:pPr lvl="1">
              <a:lnSpc>
                <a:spcPct val="100000"/>
              </a:lnSpc>
            </a:pPr>
            <a:r>
              <a:rPr lang="tr-TR" sz="2800"/>
              <a:t>this is in fact why </a:t>
            </a:r>
            <a:r>
              <a:rPr lang="tr-TR" sz="2800">
                <a:solidFill>
                  <a:srgbClr val="FF0000"/>
                </a:solidFill>
              </a:rPr>
              <a:t>theory and practice are inseparable, as Marx said</a:t>
            </a:r>
          </a:p>
          <a:p>
            <a:pPr lvl="1">
              <a:lnSpc>
                <a:spcPct val="100000"/>
              </a:lnSpc>
            </a:pPr>
            <a:r>
              <a:rPr lang="tr-TR" sz="2800"/>
              <a:t>the</a:t>
            </a:r>
            <a:r>
              <a:rPr lang="tr-TR" sz="2800">
                <a:solidFill>
                  <a:srgbClr val="FF0000"/>
                </a:solidFill>
              </a:rPr>
              <a:t> </a:t>
            </a:r>
            <a:r>
              <a:rPr lang="en-US" sz="2800">
                <a:solidFill>
                  <a:srgbClr val="FF0000"/>
                </a:solidFill>
              </a:rPr>
              <a:t>practical </a:t>
            </a:r>
            <a:r>
              <a:rPr lang="en-US" sz="2800"/>
              <a:t>interest</a:t>
            </a:r>
            <a:r>
              <a:rPr lang="en-US" sz="2800">
                <a:solidFill>
                  <a:srgbClr val="FF0000"/>
                </a:solidFill>
              </a:rPr>
              <a:t>  </a:t>
            </a:r>
            <a:r>
              <a:rPr lang="tr-TR" sz="2800"/>
              <a:t>that</a:t>
            </a:r>
            <a:r>
              <a:rPr lang="tr-TR" sz="2800">
                <a:solidFill>
                  <a:srgbClr val="FF0000"/>
                </a:solidFill>
              </a:rPr>
              <a:t> </a:t>
            </a:r>
            <a:r>
              <a:rPr lang="tr-TR" sz="2800"/>
              <a:t>seeks </a:t>
            </a:r>
            <a:r>
              <a:rPr lang="tr-TR" sz="2800">
                <a:solidFill>
                  <a:srgbClr val="FF0000"/>
                </a:solidFill>
              </a:rPr>
              <a:t>interpretive </a:t>
            </a:r>
            <a:r>
              <a:rPr lang="tr-TR" sz="2800"/>
              <a:t>knowledge recognises that </a:t>
            </a:r>
            <a:r>
              <a:rPr lang="en-GB" sz="2800"/>
              <a:t>problems of practice are in </a:t>
            </a:r>
            <a:r>
              <a:rPr lang="tr-TR" sz="2800"/>
              <a:t>fact,</a:t>
            </a:r>
            <a:r>
              <a:rPr lang="en-GB" sz="2800"/>
              <a:t> problems of ethics</a:t>
            </a:r>
            <a:endParaRPr lang="tr-TR" sz="2800"/>
          </a:p>
          <a:p>
            <a:pPr lvl="1">
              <a:lnSpc>
                <a:spcPct val="100000"/>
              </a:lnSpc>
            </a:pPr>
            <a:r>
              <a:rPr lang="tr-TR" sz="2800"/>
              <a:t>t</a:t>
            </a:r>
            <a:r>
              <a:rPr lang="en-GB" sz="2800"/>
              <a:t>he </a:t>
            </a:r>
            <a:r>
              <a:rPr lang="en-GB" sz="2800">
                <a:solidFill>
                  <a:srgbClr val="FF0000"/>
                </a:solidFill>
              </a:rPr>
              <a:t>interpretive systems approach </a:t>
            </a:r>
            <a:r>
              <a:rPr lang="tr-TR" sz="2800">
                <a:solidFill>
                  <a:srgbClr val="FF0000"/>
                </a:solidFill>
              </a:rPr>
              <a:t>of OR </a:t>
            </a:r>
            <a:r>
              <a:rPr lang="tr-TR" sz="2800"/>
              <a:t>is</a:t>
            </a:r>
            <a:r>
              <a:rPr lang="en-GB" sz="2800"/>
              <a:t> based on practical reason and addresses situations in which a unitary purpose is not possible</a:t>
            </a:r>
            <a:r>
              <a:rPr lang="tr-TR" sz="2800"/>
              <a:t>,</a:t>
            </a:r>
          </a:p>
          <a:p>
            <a:pPr lvl="1">
              <a:lnSpc>
                <a:spcPct val="100000"/>
              </a:lnSpc>
            </a:pPr>
            <a:r>
              <a:rPr lang="tr-TR" sz="2800"/>
              <a:t>it aims </a:t>
            </a:r>
            <a:r>
              <a:rPr lang="en-GB" sz="2800"/>
              <a:t>to prevent the </a:t>
            </a:r>
            <a:r>
              <a:rPr lang="tr-TR" sz="2800"/>
              <a:t>detrimental </a:t>
            </a:r>
            <a:r>
              <a:rPr lang="en-GB" sz="2800"/>
              <a:t>effects of technical interest </a:t>
            </a:r>
            <a:r>
              <a:rPr lang="tr-TR" sz="2800"/>
              <a:t>on human practice</a:t>
            </a:r>
            <a:endParaRPr lang="en-US" sz="2800"/>
          </a:p>
          <a:p>
            <a:endParaRPr lang="en-US"/>
          </a:p>
        </p:txBody>
      </p:sp>
      <p:sp>
        <p:nvSpPr>
          <p:cNvPr id="2" name="Slide Number Placeholder 1">
            <a:extLst>
              <a:ext uri="{FF2B5EF4-FFF2-40B4-BE49-F238E27FC236}">
                <a16:creationId xmlns:a16="http://schemas.microsoft.com/office/drawing/2014/main" id="{B5907B54-E713-4CD3-86DC-D97C7C9817B8}"/>
              </a:ext>
            </a:extLst>
          </p:cNvPr>
          <p:cNvSpPr>
            <a:spLocks noGrp="1"/>
          </p:cNvSpPr>
          <p:nvPr>
            <p:ph type="sldNum" sz="quarter" idx="12"/>
          </p:nvPr>
        </p:nvSpPr>
        <p:spPr/>
        <p:txBody>
          <a:bodyPr/>
          <a:lstStyle/>
          <a:p>
            <a:fld id="{EE07D45B-956C-4E8C-BD15-C4C1772D1E3C}" type="slidenum">
              <a:rPr lang="en-US" smtClean="0"/>
              <a:t>25</a:t>
            </a:fld>
            <a:endParaRPr lang="en-US"/>
          </a:p>
        </p:txBody>
      </p:sp>
    </p:spTree>
    <p:extLst>
      <p:ext uri="{BB962C8B-B14F-4D97-AF65-F5344CB8AC3E}">
        <p14:creationId xmlns:p14="http://schemas.microsoft.com/office/powerpoint/2010/main" val="2139950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5C32DB-B3FC-467E-BE53-45C68FF6C75E}"/>
              </a:ext>
            </a:extLst>
          </p:cNvPr>
          <p:cNvSpPr>
            <a:spLocks noGrp="1"/>
          </p:cNvSpPr>
          <p:nvPr>
            <p:ph idx="1"/>
          </p:nvPr>
        </p:nvSpPr>
        <p:spPr>
          <a:xfrm>
            <a:off x="736847" y="577049"/>
            <a:ext cx="10616953" cy="5599914"/>
          </a:xfrm>
        </p:spPr>
        <p:txBody>
          <a:bodyPr>
            <a:normAutofit/>
          </a:bodyPr>
          <a:lstStyle/>
          <a:p>
            <a:pPr marL="514350" indent="-514350">
              <a:lnSpc>
                <a:spcPct val="100000"/>
              </a:lnSpc>
              <a:buFont typeface="+mj-lt"/>
              <a:buAutoNum type="arabicPeriod" startAt="3"/>
            </a:pPr>
            <a:r>
              <a:rPr lang="tr-TR"/>
              <a:t>t</a:t>
            </a:r>
            <a:r>
              <a:rPr lang="en-GB"/>
              <a:t>he third cognitive interest is emancipatory</a:t>
            </a:r>
            <a:r>
              <a:rPr lang="tr-TR"/>
              <a:t>; that is </a:t>
            </a:r>
            <a:r>
              <a:rPr lang="en-GB"/>
              <a:t>concerned with </a:t>
            </a:r>
            <a:r>
              <a:rPr lang="en-GB">
                <a:solidFill>
                  <a:srgbClr val="FF0000"/>
                </a:solidFill>
              </a:rPr>
              <a:t>asymmetries</a:t>
            </a:r>
            <a:r>
              <a:rPr lang="en-GB"/>
              <a:t> </a:t>
            </a:r>
            <a:r>
              <a:rPr lang="en-GB">
                <a:solidFill>
                  <a:srgbClr val="FF0000"/>
                </a:solidFill>
              </a:rPr>
              <a:t>of</a:t>
            </a:r>
            <a:r>
              <a:rPr lang="en-GB"/>
              <a:t> </a:t>
            </a:r>
            <a:r>
              <a:rPr lang="en-GB">
                <a:solidFill>
                  <a:srgbClr val="FF0000"/>
                </a:solidFill>
              </a:rPr>
              <a:t>power</a:t>
            </a:r>
            <a:r>
              <a:rPr lang="en-GB"/>
              <a:t> and the </a:t>
            </a:r>
            <a:r>
              <a:rPr lang="tr-TR">
                <a:solidFill>
                  <a:srgbClr val="FF0000"/>
                </a:solidFill>
              </a:rPr>
              <a:t>governing</a:t>
            </a:r>
            <a:r>
              <a:rPr lang="en-GB"/>
              <a:t> </a:t>
            </a:r>
            <a:r>
              <a:rPr lang="en-GB">
                <a:solidFill>
                  <a:srgbClr val="FF0000"/>
                </a:solidFill>
              </a:rPr>
              <a:t>mechanisms</a:t>
            </a:r>
            <a:r>
              <a:rPr lang="en-GB"/>
              <a:t> </a:t>
            </a:r>
            <a:r>
              <a:rPr lang="en-GB">
                <a:solidFill>
                  <a:srgbClr val="FF0000"/>
                </a:solidFill>
              </a:rPr>
              <a:t>of</a:t>
            </a:r>
            <a:r>
              <a:rPr lang="en-GB"/>
              <a:t> </a:t>
            </a:r>
            <a:r>
              <a:rPr lang="en-GB">
                <a:solidFill>
                  <a:srgbClr val="FF0000"/>
                </a:solidFill>
              </a:rPr>
              <a:t>the</a:t>
            </a:r>
            <a:r>
              <a:rPr lang="en-GB"/>
              <a:t> </a:t>
            </a:r>
            <a:r>
              <a:rPr lang="tr-TR">
                <a:solidFill>
                  <a:srgbClr val="FF0000"/>
                </a:solidFill>
              </a:rPr>
              <a:t>S</a:t>
            </a:r>
            <a:r>
              <a:rPr lang="en-GB">
                <a:solidFill>
                  <a:srgbClr val="FF0000"/>
                </a:solidFill>
              </a:rPr>
              <a:t>ystem</a:t>
            </a:r>
            <a:r>
              <a:rPr lang="en-GB"/>
              <a:t> as well as the damages and distortions this creates in the life-world</a:t>
            </a:r>
            <a:endParaRPr lang="tr-TR"/>
          </a:p>
          <a:p>
            <a:pPr lvl="1">
              <a:lnSpc>
                <a:spcPct val="100000"/>
              </a:lnSpc>
            </a:pPr>
            <a:r>
              <a:rPr lang="tr-TR" sz="2800"/>
              <a:t>t</a:t>
            </a:r>
            <a:r>
              <a:rPr lang="en-GB" sz="2800"/>
              <a:t>he </a:t>
            </a:r>
            <a:r>
              <a:rPr lang="en-GB" sz="2800">
                <a:solidFill>
                  <a:srgbClr val="FF0000"/>
                </a:solidFill>
              </a:rPr>
              <a:t>emancipatory systems approach</a:t>
            </a:r>
            <a:r>
              <a:rPr lang="tr-TR" sz="2800">
                <a:solidFill>
                  <a:srgbClr val="FF0000"/>
                </a:solidFill>
              </a:rPr>
              <a:t> of OR</a:t>
            </a:r>
            <a:r>
              <a:rPr lang="en-GB" sz="2800"/>
              <a:t> seeks to address such problem situations</a:t>
            </a:r>
            <a:endParaRPr lang="en-US" sz="2800"/>
          </a:p>
          <a:p>
            <a:pPr lvl="1">
              <a:lnSpc>
                <a:spcPct val="100000"/>
              </a:lnSpc>
            </a:pPr>
            <a:r>
              <a:rPr lang="en-GB" sz="2800"/>
              <a:t>clear</a:t>
            </a:r>
            <a:r>
              <a:rPr lang="tr-TR" sz="2800"/>
              <a:t>ly</a:t>
            </a:r>
            <a:r>
              <a:rPr lang="en-GB" sz="2800"/>
              <a:t> these three perspectives on human life were each </a:t>
            </a:r>
            <a:r>
              <a:rPr lang="tr-TR" sz="2800"/>
              <a:t>the </a:t>
            </a:r>
            <a:r>
              <a:rPr lang="en-GB" sz="2800"/>
              <a:t>subject of the three volumes of Kant</a:t>
            </a:r>
            <a:endParaRPr lang="tr-TR" sz="2800"/>
          </a:p>
          <a:p>
            <a:pPr lvl="1">
              <a:lnSpc>
                <a:spcPct val="100000"/>
              </a:lnSpc>
            </a:pPr>
            <a:r>
              <a:rPr lang="tr-TR" altLang="en-US" sz="2800"/>
              <a:t>in OR, Churchman, Ackoff, Checkland and others, r</a:t>
            </a:r>
            <a:r>
              <a:rPr lang="en-US" altLang="en-US" sz="2800"/>
              <a:t>ather than accept</a:t>
            </a:r>
            <a:r>
              <a:rPr lang="tr-TR" altLang="en-US" sz="2800"/>
              <a:t>ing</a:t>
            </a:r>
            <a:r>
              <a:rPr lang="en-US" altLang="en-US" sz="2800"/>
              <a:t> the narrow rationality of</a:t>
            </a:r>
            <a:r>
              <a:rPr lang="tr-TR" altLang="en-US" sz="2800"/>
              <a:t> hard OR, </a:t>
            </a:r>
            <a:r>
              <a:rPr lang="en-US" altLang="en-US" sz="2800"/>
              <a:t>recogni</a:t>
            </a:r>
            <a:r>
              <a:rPr lang="tr-TR" altLang="en-US" sz="2800"/>
              <a:t>s</a:t>
            </a:r>
            <a:r>
              <a:rPr lang="en-US" altLang="en-US" sz="2800"/>
              <a:t>ed that human decision making </a:t>
            </a:r>
            <a:r>
              <a:rPr lang="tr-TR" altLang="en-US" sz="2800"/>
              <a:t>wa</a:t>
            </a:r>
            <a:r>
              <a:rPr lang="en-US" altLang="en-US" sz="2800"/>
              <a:t>s more complex and governed by other than economic values</a:t>
            </a:r>
            <a:endParaRPr lang="tr-TR" altLang="en-US" sz="2800"/>
          </a:p>
          <a:p>
            <a:pPr marL="0" indent="0">
              <a:lnSpc>
                <a:spcPct val="100000"/>
              </a:lnSpc>
              <a:buNone/>
            </a:pPr>
            <a:endParaRPr lang="en-US"/>
          </a:p>
        </p:txBody>
      </p:sp>
      <p:sp>
        <p:nvSpPr>
          <p:cNvPr id="4" name="Slide Number Placeholder 3">
            <a:extLst>
              <a:ext uri="{FF2B5EF4-FFF2-40B4-BE49-F238E27FC236}">
                <a16:creationId xmlns:a16="http://schemas.microsoft.com/office/drawing/2014/main" id="{F0ABAA15-D297-455A-9F58-7EA058C67995}"/>
              </a:ext>
            </a:extLst>
          </p:cNvPr>
          <p:cNvSpPr>
            <a:spLocks noGrp="1"/>
          </p:cNvSpPr>
          <p:nvPr>
            <p:ph type="sldNum" sz="quarter" idx="12"/>
          </p:nvPr>
        </p:nvSpPr>
        <p:spPr/>
        <p:txBody>
          <a:bodyPr/>
          <a:lstStyle/>
          <a:p>
            <a:fld id="{EE07D45B-956C-4E8C-BD15-C4C1772D1E3C}" type="slidenum">
              <a:rPr lang="en-US" smtClean="0"/>
              <a:t>26</a:t>
            </a:fld>
            <a:endParaRPr lang="en-US"/>
          </a:p>
        </p:txBody>
      </p:sp>
    </p:spTree>
    <p:extLst>
      <p:ext uri="{BB962C8B-B14F-4D97-AF65-F5344CB8AC3E}">
        <p14:creationId xmlns:p14="http://schemas.microsoft.com/office/powerpoint/2010/main" val="4211769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180FE1-EDBE-4F20-AF4C-27EAEA64C96F}"/>
              </a:ext>
            </a:extLst>
          </p:cNvPr>
          <p:cNvSpPr>
            <a:spLocks noGrp="1"/>
          </p:cNvSpPr>
          <p:nvPr>
            <p:ph idx="1"/>
          </p:nvPr>
        </p:nvSpPr>
        <p:spPr>
          <a:xfrm>
            <a:off x="717176" y="475129"/>
            <a:ext cx="10636624" cy="5701834"/>
          </a:xfrm>
        </p:spPr>
        <p:txBody>
          <a:bodyPr>
            <a:normAutofit/>
          </a:bodyPr>
          <a:lstStyle/>
          <a:p>
            <a:pPr>
              <a:lnSpc>
                <a:spcPct val="100000"/>
              </a:lnSpc>
            </a:pPr>
            <a:r>
              <a:rPr lang="tr-TR"/>
              <a:t>soft system methodologies, or </a:t>
            </a:r>
            <a:r>
              <a:rPr lang="tr-TR">
                <a:solidFill>
                  <a:srgbClr val="FF0000"/>
                </a:solidFill>
              </a:rPr>
              <a:t>soft OR</a:t>
            </a:r>
            <a:r>
              <a:rPr lang="tr-TR"/>
              <a:t>, such as that of Checkland’s </a:t>
            </a:r>
            <a:r>
              <a:rPr lang="tr-TR">
                <a:solidFill>
                  <a:srgbClr val="FF0000"/>
                </a:solidFill>
              </a:rPr>
              <a:t>SSM</a:t>
            </a:r>
            <a:r>
              <a:rPr lang="tr-TR"/>
              <a:t> sought to adress these practical and the emancipatory interests and derived its outlook from </a:t>
            </a:r>
            <a:r>
              <a:rPr lang="tr-TR">
                <a:solidFill>
                  <a:srgbClr val="FF0000"/>
                </a:solidFill>
              </a:rPr>
              <a:t>Husserl’s</a:t>
            </a:r>
            <a:r>
              <a:rPr lang="tr-TR"/>
              <a:t> </a:t>
            </a:r>
            <a:r>
              <a:rPr lang="tr-TR">
                <a:solidFill>
                  <a:srgbClr val="FF0000"/>
                </a:solidFill>
              </a:rPr>
              <a:t>phenomenelogy</a:t>
            </a:r>
            <a:r>
              <a:rPr lang="tr-TR"/>
              <a:t> (that concerns itself with men’s thinking about the world rather than the world itself) as well as from </a:t>
            </a:r>
            <a:r>
              <a:rPr lang="tr-TR">
                <a:solidFill>
                  <a:srgbClr val="FF0000"/>
                </a:solidFill>
              </a:rPr>
              <a:t>critical</a:t>
            </a:r>
            <a:r>
              <a:rPr lang="tr-TR"/>
              <a:t> </a:t>
            </a:r>
            <a:r>
              <a:rPr lang="tr-TR">
                <a:solidFill>
                  <a:srgbClr val="FF0000"/>
                </a:solidFill>
              </a:rPr>
              <a:t>theory</a:t>
            </a:r>
          </a:p>
          <a:p>
            <a:pPr>
              <a:lnSpc>
                <a:spcPct val="100000"/>
              </a:lnSpc>
            </a:pPr>
            <a:r>
              <a:rPr lang="tr-TR" altLang="en-US"/>
              <a:t>Checkland proposes that a full </a:t>
            </a:r>
            <a:r>
              <a:rPr lang="tr-TR" altLang="en-US">
                <a:solidFill>
                  <a:srgbClr val="FF0000"/>
                </a:solidFill>
              </a:rPr>
              <a:t>consensus</a:t>
            </a:r>
            <a:r>
              <a:rPr lang="tr-TR" altLang="en-US"/>
              <a:t> of views is not necessary, and a mutual </a:t>
            </a:r>
            <a:r>
              <a:rPr lang="tr-TR" altLang="en-US">
                <a:solidFill>
                  <a:srgbClr val="FF0000"/>
                </a:solidFill>
              </a:rPr>
              <a:t>accomodation</a:t>
            </a:r>
            <a:r>
              <a:rPr lang="tr-TR" altLang="en-US"/>
              <a:t> may be sufficient to bring about common action</a:t>
            </a:r>
          </a:p>
          <a:p>
            <a:pPr>
              <a:lnSpc>
                <a:spcPct val="100000"/>
              </a:lnSpc>
            </a:pPr>
            <a:r>
              <a:rPr lang="tr-TR"/>
              <a:t>soft OR methods may work in some cases, but so long as power asymmetries persist, they end up</a:t>
            </a:r>
            <a:r>
              <a:rPr lang="en-US"/>
              <a:t> </a:t>
            </a:r>
            <a:r>
              <a:rPr lang="tr-TR"/>
              <a:t>with </a:t>
            </a:r>
            <a:r>
              <a:rPr lang="en-US">
                <a:solidFill>
                  <a:srgbClr val="FF0000"/>
                </a:solidFill>
              </a:rPr>
              <a:t>keeping capitalism manageable</a:t>
            </a:r>
            <a:r>
              <a:rPr lang="tr-TR">
                <a:solidFill>
                  <a:srgbClr val="FF0000"/>
                </a:solidFill>
              </a:rPr>
              <a:t> </a:t>
            </a:r>
            <a:r>
              <a:rPr lang="tr-TR"/>
              <a:t>and</a:t>
            </a:r>
            <a:r>
              <a:rPr lang="en-US"/>
              <a:t> </a:t>
            </a:r>
            <a:r>
              <a:rPr lang="en-US">
                <a:solidFill>
                  <a:srgbClr val="FF0000"/>
                </a:solidFill>
              </a:rPr>
              <a:t>exclu</a:t>
            </a:r>
            <a:r>
              <a:rPr lang="tr-TR">
                <a:solidFill>
                  <a:srgbClr val="FF0000"/>
                </a:solidFill>
              </a:rPr>
              <a:t>ding</a:t>
            </a:r>
            <a:r>
              <a:rPr lang="en-US">
                <a:solidFill>
                  <a:srgbClr val="FF0000"/>
                </a:solidFill>
              </a:rPr>
              <a:t> the mass of people from power</a:t>
            </a:r>
          </a:p>
          <a:p>
            <a:endParaRPr lang="tr-TR" altLang="en-US"/>
          </a:p>
          <a:p>
            <a:endParaRPr lang="tr-TR" altLang="en-US"/>
          </a:p>
          <a:p>
            <a:endParaRPr lang="en-US">
              <a:solidFill>
                <a:srgbClr val="FF0000"/>
              </a:solidFill>
            </a:endParaRPr>
          </a:p>
          <a:p>
            <a:endParaRPr lang="en-US"/>
          </a:p>
        </p:txBody>
      </p:sp>
      <p:sp>
        <p:nvSpPr>
          <p:cNvPr id="4" name="Slide Number Placeholder 3">
            <a:extLst>
              <a:ext uri="{FF2B5EF4-FFF2-40B4-BE49-F238E27FC236}">
                <a16:creationId xmlns:a16="http://schemas.microsoft.com/office/drawing/2014/main" id="{4D6872C0-3E63-429B-9FBA-3828AF6E2020}"/>
              </a:ext>
            </a:extLst>
          </p:cNvPr>
          <p:cNvSpPr>
            <a:spLocks noGrp="1"/>
          </p:cNvSpPr>
          <p:nvPr>
            <p:ph type="sldNum" sz="quarter" idx="12"/>
          </p:nvPr>
        </p:nvSpPr>
        <p:spPr/>
        <p:txBody>
          <a:bodyPr/>
          <a:lstStyle/>
          <a:p>
            <a:fld id="{EE07D45B-956C-4E8C-BD15-C4C1772D1E3C}" type="slidenum">
              <a:rPr lang="en-US" smtClean="0"/>
              <a:t>27</a:t>
            </a:fld>
            <a:endParaRPr lang="en-US"/>
          </a:p>
        </p:txBody>
      </p:sp>
    </p:spTree>
    <p:extLst>
      <p:ext uri="{BB962C8B-B14F-4D97-AF65-F5344CB8AC3E}">
        <p14:creationId xmlns:p14="http://schemas.microsoft.com/office/powerpoint/2010/main" val="3374725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lnSpcReduction="10000"/>
          </a:bodyPr>
          <a:lstStyle/>
          <a:p>
            <a:pPr marL="0" indent="0">
              <a:buNone/>
            </a:pPr>
            <a:r>
              <a:rPr lang="tr-TR" sz="3600">
                <a:solidFill>
                  <a:srgbClr val="FF0000"/>
                </a:solidFill>
              </a:rPr>
              <a:t>Habermas’ </a:t>
            </a:r>
            <a:r>
              <a:rPr lang="en-US" sz="3600">
                <a:solidFill>
                  <a:srgbClr val="FF0000"/>
                </a:solidFill>
              </a:rPr>
              <a:t>consensus theory of truth</a:t>
            </a:r>
            <a:endParaRPr lang="tr-TR" sz="3600"/>
          </a:p>
          <a:p>
            <a:pPr>
              <a:lnSpc>
                <a:spcPct val="110000"/>
              </a:lnSpc>
            </a:pPr>
            <a:r>
              <a:rPr lang="tr-TR"/>
              <a:t>w</a:t>
            </a:r>
            <a:r>
              <a:rPr lang="en-US"/>
              <a:t>ith regard to the second part of Kant’s transcendental question, Habermas proposes his </a:t>
            </a:r>
            <a:r>
              <a:rPr lang="en-US">
                <a:solidFill>
                  <a:srgbClr val="FF0000"/>
                </a:solidFill>
              </a:rPr>
              <a:t>theory</a:t>
            </a:r>
            <a:r>
              <a:rPr lang="en-US" b="1" i="1">
                <a:solidFill>
                  <a:srgbClr val="FF0000"/>
                </a:solidFill>
              </a:rPr>
              <a:t> </a:t>
            </a:r>
            <a:r>
              <a:rPr lang="en-US">
                <a:solidFill>
                  <a:srgbClr val="FF0000"/>
                </a:solidFill>
              </a:rPr>
              <a:t>of</a:t>
            </a:r>
            <a:r>
              <a:rPr lang="en-US" b="1" i="1">
                <a:solidFill>
                  <a:srgbClr val="FF0000"/>
                </a:solidFill>
              </a:rPr>
              <a:t> </a:t>
            </a:r>
            <a:r>
              <a:rPr lang="en-US">
                <a:solidFill>
                  <a:srgbClr val="FF0000"/>
                </a:solidFill>
              </a:rPr>
              <a:t>communicative</a:t>
            </a:r>
            <a:r>
              <a:rPr lang="en-US" b="1" i="1">
                <a:solidFill>
                  <a:srgbClr val="FF0000"/>
                </a:solidFill>
              </a:rPr>
              <a:t> </a:t>
            </a:r>
            <a:r>
              <a:rPr lang="en-US">
                <a:solidFill>
                  <a:srgbClr val="FF0000"/>
                </a:solidFill>
              </a:rPr>
              <a:t>action</a:t>
            </a:r>
            <a:r>
              <a:rPr lang="tr-TR" b="1" i="1">
                <a:solidFill>
                  <a:srgbClr val="FF0000"/>
                </a:solidFill>
              </a:rPr>
              <a:t> </a:t>
            </a:r>
            <a:r>
              <a:rPr lang="tr-TR"/>
              <a:t>that adresses validating propositions of </a:t>
            </a:r>
            <a:r>
              <a:rPr lang="tr-TR">
                <a:solidFill>
                  <a:srgbClr val="FF0000"/>
                </a:solidFill>
              </a:rPr>
              <a:t>truth</a:t>
            </a:r>
            <a:r>
              <a:rPr lang="tr-TR"/>
              <a:t> and propositions of </a:t>
            </a:r>
            <a:r>
              <a:rPr lang="tr-TR">
                <a:solidFill>
                  <a:srgbClr val="FF0000"/>
                </a:solidFill>
              </a:rPr>
              <a:t>rightness</a:t>
            </a:r>
          </a:p>
          <a:p>
            <a:pPr>
              <a:lnSpc>
                <a:spcPct val="110000"/>
              </a:lnSpc>
            </a:pPr>
            <a:r>
              <a:rPr lang="tr-TR"/>
              <a:t>hence his</a:t>
            </a:r>
            <a:r>
              <a:rPr lang="en-US"/>
              <a:t> </a:t>
            </a:r>
            <a:r>
              <a:rPr lang="tr-TR">
                <a:solidFill>
                  <a:srgbClr val="FF0000"/>
                </a:solidFill>
              </a:rPr>
              <a:t>consensus</a:t>
            </a:r>
            <a:r>
              <a:rPr lang="tr-TR"/>
              <a:t> </a:t>
            </a:r>
            <a:r>
              <a:rPr lang="en-US">
                <a:solidFill>
                  <a:srgbClr val="FF0000"/>
                </a:solidFill>
              </a:rPr>
              <a:t>theory of truth </a:t>
            </a:r>
            <a:r>
              <a:rPr lang="en-US"/>
              <a:t>deal</a:t>
            </a:r>
            <a:r>
              <a:rPr lang="tr-TR"/>
              <a:t>s</a:t>
            </a:r>
            <a:r>
              <a:rPr lang="en-US"/>
              <a:t> with </a:t>
            </a:r>
            <a:r>
              <a:rPr lang="en-US">
                <a:solidFill>
                  <a:srgbClr val="FF0000"/>
                </a:solidFill>
              </a:rPr>
              <a:t>theoretical discourse</a:t>
            </a:r>
            <a:r>
              <a:rPr lang="en-US"/>
              <a:t>, and</a:t>
            </a:r>
            <a:r>
              <a:rPr lang="tr-TR"/>
              <a:t> his</a:t>
            </a:r>
            <a:r>
              <a:rPr lang="en-US"/>
              <a:t> </a:t>
            </a:r>
            <a:r>
              <a:rPr lang="tr-TR">
                <a:solidFill>
                  <a:srgbClr val="FF0000"/>
                </a:solidFill>
              </a:rPr>
              <a:t>consensus </a:t>
            </a:r>
            <a:r>
              <a:rPr lang="en-US">
                <a:solidFill>
                  <a:srgbClr val="FF0000"/>
                </a:solidFill>
              </a:rPr>
              <a:t>theory of rightness </a:t>
            </a:r>
            <a:r>
              <a:rPr lang="en-US"/>
              <a:t>deal</a:t>
            </a:r>
            <a:r>
              <a:rPr lang="tr-TR"/>
              <a:t>s</a:t>
            </a:r>
            <a:r>
              <a:rPr lang="en-US"/>
              <a:t> with </a:t>
            </a:r>
            <a:r>
              <a:rPr lang="en-US">
                <a:solidFill>
                  <a:srgbClr val="FF0000"/>
                </a:solidFill>
              </a:rPr>
              <a:t>practical discourse</a:t>
            </a:r>
          </a:p>
          <a:p>
            <a:pPr>
              <a:lnSpc>
                <a:spcPct val="110000"/>
              </a:lnSpc>
            </a:pPr>
            <a:r>
              <a:rPr lang="tr-TR"/>
              <a:t>meaning that</a:t>
            </a:r>
            <a:r>
              <a:rPr lang="en-US"/>
              <a:t> validity claims such as </a:t>
            </a:r>
            <a:r>
              <a:rPr lang="en-US">
                <a:solidFill>
                  <a:srgbClr val="FF0000"/>
                </a:solidFill>
              </a:rPr>
              <a:t>truth</a:t>
            </a:r>
            <a:r>
              <a:rPr lang="en-US"/>
              <a:t> or </a:t>
            </a:r>
            <a:r>
              <a:rPr lang="en-US">
                <a:solidFill>
                  <a:srgbClr val="FF0000"/>
                </a:solidFill>
              </a:rPr>
              <a:t>rightness</a:t>
            </a:r>
            <a:r>
              <a:rPr lang="en-US"/>
              <a:t> can only be settled discursively by some sort of </a:t>
            </a:r>
            <a:r>
              <a:rPr lang="en-US">
                <a:solidFill>
                  <a:srgbClr val="FF0000"/>
                </a:solidFill>
              </a:rPr>
              <a:t>consensus</a:t>
            </a:r>
            <a:endParaRPr lang="tr-TR">
              <a:solidFill>
                <a:srgbClr val="FF0000"/>
              </a:solidFill>
            </a:endParaRPr>
          </a:p>
          <a:p>
            <a:pPr>
              <a:lnSpc>
                <a:spcPct val="110000"/>
              </a:lnSpc>
            </a:pPr>
            <a:r>
              <a:rPr lang="tr-TR"/>
              <a:t>s</a:t>
            </a:r>
            <a:r>
              <a:rPr lang="en-US"/>
              <a:t>ettling such claims effectively will be possible through </a:t>
            </a:r>
            <a:r>
              <a:rPr lang="tr-TR"/>
              <a:t>what he calls</a:t>
            </a:r>
            <a:r>
              <a:rPr lang="en-US"/>
              <a:t> </a:t>
            </a:r>
            <a:r>
              <a:rPr lang="en-US">
                <a:solidFill>
                  <a:srgbClr val="FF0000"/>
                </a:solidFill>
              </a:rPr>
              <a:t>communicative reason </a:t>
            </a:r>
            <a:r>
              <a:rPr lang="en-US"/>
              <a:t>that  enables the preservation of the validity of the life-world</a:t>
            </a:r>
            <a:endParaRPr lang="tr-TR"/>
          </a:p>
          <a:p>
            <a:endParaRPr lang="en-US"/>
          </a:p>
        </p:txBody>
      </p:sp>
      <p:sp>
        <p:nvSpPr>
          <p:cNvPr id="2" name="Slide Number Placeholder 1">
            <a:extLst>
              <a:ext uri="{FF2B5EF4-FFF2-40B4-BE49-F238E27FC236}">
                <a16:creationId xmlns:a16="http://schemas.microsoft.com/office/drawing/2014/main" id="{B773D3F5-BA71-47A7-AE39-877EDB060754}"/>
              </a:ext>
            </a:extLst>
          </p:cNvPr>
          <p:cNvSpPr>
            <a:spLocks noGrp="1"/>
          </p:cNvSpPr>
          <p:nvPr>
            <p:ph type="sldNum" sz="quarter" idx="12"/>
          </p:nvPr>
        </p:nvSpPr>
        <p:spPr/>
        <p:txBody>
          <a:bodyPr/>
          <a:lstStyle/>
          <a:p>
            <a:fld id="{EE07D45B-956C-4E8C-BD15-C4C1772D1E3C}" type="slidenum">
              <a:rPr lang="en-US" smtClean="0"/>
              <a:t>28</a:t>
            </a:fld>
            <a:endParaRPr lang="en-US"/>
          </a:p>
        </p:txBody>
      </p:sp>
    </p:spTree>
    <p:extLst>
      <p:ext uri="{BB962C8B-B14F-4D97-AF65-F5344CB8AC3E}">
        <p14:creationId xmlns:p14="http://schemas.microsoft.com/office/powerpoint/2010/main" val="17301042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51D70E-2A8A-41F3-8FAA-A6079F72627E}"/>
              </a:ext>
            </a:extLst>
          </p:cNvPr>
          <p:cNvSpPr>
            <a:spLocks noGrp="1"/>
          </p:cNvSpPr>
          <p:nvPr>
            <p:ph idx="1"/>
          </p:nvPr>
        </p:nvSpPr>
        <p:spPr>
          <a:xfrm>
            <a:off x="744071" y="510988"/>
            <a:ext cx="10609729" cy="5665975"/>
          </a:xfrm>
        </p:spPr>
        <p:txBody>
          <a:bodyPr>
            <a:normAutofit fontScale="92500" lnSpcReduction="10000"/>
          </a:bodyPr>
          <a:lstStyle/>
          <a:p>
            <a:pPr>
              <a:lnSpc>
                <a:spcPct val="110000"/>
              </a:lnSpc>
            </a:pPr>
            <a:r>
              <a:rPr lang="en-US"/>
              <a:t>Habermas develops a set of conditions th</a:t>
            </a:r>
            <a:r>
              <a:rPr lang="tr-TR"/>
              <a:t>at</a:t>
            </a:r>
            <a:r>
              <a:rPr lang="en-US"/>
              <a:t> </a:t>
            </a:r>
            <a:r>
              <a:rPr lang="tr-TR"/>
              <a:t>would </a:t>
            </a:r>
            <a:r>
              <a:rPr lang="en-US"/>
              <a:t>e</a:t>
            </a:r>
            <a:r>
              <a:rPr lang="tr-TR"/>
              <a:t>nsure</a:t>
            </a:r>
            <a:r>
              <a:rPr lang="en-US"/>
              <a:t> communication to be free from</a:t>
            </a:r>
            <a:r>
              <a:rPr lang="tr-TR"/>
              <a:t> the</a:t>
            </a:r>
            <a:r>
              <a:rPr lang="en-US"/>
              <a:t> constraints of strategic action or an unequal chance of expression</a:t>
            </a:r>
            <a:endParaRPr lang="tr-TR"/>
          </a:p>
          <a:p>
            <a:pPr>
              <a:lnSpc>
                <a:spcPct val="110000"/>
              </a:lnSpc>
            </a:pPr>
            <a:r>
              <a:rPr lang="tr-TR"/>
              <a:t>e</a:t>
            </a:r>
            <a:r>
              <a:rPr lang="en-US"/>
              <a:t>ven </a:t>
            </a:r>
            <a:r>
              <a:rPr lang="tr-TR"/>
              <a:t>if </a:t>
            </a:r>
            <a:r>
              <a:rPr lang="en-US"/>
              <a:t>these conditions </a:t>
            </a:r>
            <a:r>
              <a:rPr lang="tr-TR"/>
              <a:t>may not be</a:t>
            </a:r>
            <a:r>
              <a:rPr lang="en-US"/>
              <a:t> satisf</a:t>
            </a:r>
            <a:r>
              <a:rPr lang="tr-TR"/>
              <a:t>ied</a:t>
            </a:r>
            <a:r>
              <a:rPr lang="en-US"/>
              <a:t> in practice, they would represent an idealised  measure, </a:t>
            </a:r>
            <a:r>
              <a:rPr lang="tr-TR"/>
              <a:t>what Habermas calls a </a:t>
            </a:r>
            <a:r>
              <a:rPr lang="en-US">
                <a:solidFill>
                  <a:srgbClr val="FF0000"/>
                </a:solidFill>
              </a:rPr>
              <a:t>perfect speech situation </a:t>
            </a:r>
            <a:r>
              <a:rPr lang="tr-TR"/>
              <a:t>in which</a:t>
            </a:r>
            <a:r>
              <a:rPr lang="en-US"/>
              <a:t> participants are free and have equal opportunities to participate in the discussion</a:t>
            </a:r>
            <a:endParaRPr lang="tr-TR"/>
          </a:p>
          <a:p>
            <a:pPr>
              <a:lnSpc>
                <a:spcPct val="110000"/>
              </a:lnSpc>
            </a:pPr>
            <a:r>
              <a:rPr lang="tr-TR"/>
              <a:t>it can then</a:t>
            </a:r>
            <a:r>
              <a:rPr lang="en-US"/>
              <a:t> be used as a benchmark to </a:t>
            </a:r>
            <a:r>
              <a:rPr lang="tr-TR"/>
              <a:t>identify</a:t>
            </a:r>
            <a:r>
              <a:rPr lang="en-US"/>
              <a:t> situations where uneq</a:t>
            </a:r>
            <a:r>
              <a:rPr lang="tr-TR"/>
              <a:t>u</a:t>
            </a:r>
            <a:r>
              <a:rPr lang="en-US"/>
              <a:t>al participat</a:t>
            </a:r>
            <a:r>
              <a:rPr lang="tr-TR"/>
              <a:t>ion</a:t>
            </a:r>
            <a:r>
              <a:rPr lang="en-US"/>
              <a:t> in discourse or unequal distribution of power create a false consensus</a:t>
            </a:r>
            <a:endParaRPr lang="tr-TR"/>
          </a:p>
          <a:p>
            <a:pPr>
              <a:lnSpc>
                <a:spcPct val="110000"/>
              </a:lnSpc>
            </a:pPr>
            <a:r>
              <a:rPr lang="tr-TR"/>
              <a:t>Checkland’s SSM that seeks committment for common action, represents an attempt to operationalise and bring about exactly such a </a:t>
            </a:r>
            <a:r>
              <a:rPr lang="en-US">
                <a:solidFill>
                  <a:srgbClr val="FF0000"/>
                </a:solidFill>
              </a:rPr>
              <a:t>perfect speech </a:t>
            </a:r>
            <a:r>
              <a:rPr lang="tr-TR">
                <a:solidFill>
                  <a:srgbClr val="FF0000"/>
                </a:solidFill>
              </a:rPr>
              <a:t>situation</a:t>
            </a:r>
          </a:p>
          <a:p>
            <a:endParaRPr lang="en-US"/>
          </a:p>
        </p:txBody>
      </p:sp>
      <p:sp>
        <p:nvSpPr>
          <p:cNvPr id="4" name="Slide Number Placeholder 3">
            <a:extLst>
              <a:ext uri="{FF2B5EF4-FFF2-40B4-BE49-F238E27FC236}">
                <a16:creationId xmlns:a16="http://schemas.microsoft.com/office/drawing/2014/main" id="{8EB83CDE-B59E-44DA-9B52-2046701394A4}"/>
              </a:ext>
            </a:extLst>
          </p:cNvPr>
          <p:cNvSpPr>
            <a:spLocks noGrp="1"/>
          </p:cNvSpPr>
          <p:nvPr>
            <p:ph type="sldNum" sz="quarter" idx="12"/>
          </p:nvPr>
        </p:nvSpPr>
        <p:spPr/>
        <p:txBody>
          <a:bodyPr/>
          <a:lstStyle/>
          <a:p>
            <a:fld id="{EE07D45B-956C-4E8C-BD15-C4C1772D1E3C}" type="slidenum">
              <a:rPr lang="en-US" smtClean="0"/>
              <a:t>29</a:t>
            </a:fld>
            <a:endParaRPr lang="en-US"/>
          </a:p>
        </p:txBody>
      </p:sp>
    </p:spTree>
    <p:extLst>
      <p:ext uri="{BB962C8B-B14F-4D97-AF65-F5344CB8AC3E}">
        <p14:creationId xmlns:p14="http://schemas.microsoft.com/office/powerpoint/2010/main" val="2452314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a:lnSpc>
                <a:spcPct val="110000"/>
              </a:lnSpc>
            </a:pPr>
            <a:r>
              <a:rPr lang="tr-TR"/>
              <a:t>the war ended, OR had now in its sights almost anything to do with human affairs in general</a:t>
            </a:r>
          </a:p>
          <a:p>
            <a:pPr>
              <a:lnSpc>
                <a:spcPct val="110000"/>
              </a:lnSpc>
            </a:pPr>
            <a:r>
              <a:rPr lang="tr-TR"/>
              <a:t>most early left wing socialist practitioners of OR belived OR was for the betterment of the society rather than commercial organisations</a:t>
            </a:r>
          </a:p>
          <a:p>
            <a:pPr>
              <a:lnSpc>
                <a:spcPct val="110000"/>
              </a:lnSpc>
            </a:pPr>
            <a:r>
              <a:rPr lang="tr-TR"/>
              <a:t>but commercial interests won the day and even Blackett, a socialist and Nobel prize winner was no more consulted despite his enormous prestige and returned to the university</a:t>
            </a:r>
          </a:p>
          <a:p>
            <a:pPr>
              <a:lnSpc>
                <a:spcPct val="110000"/>
              </a:lnSpc>
            </a:pPr>
            <a:r>
              <a:rPr lang="tr-TR"/>
              <a:t>however, the problems of industry were not always single purpose, and in many cases, optimisation based OR failed to work as expected</a:t>
            </a:r>
          </a:p>
          <a:p>
            <a:pPr marL="0" indent="0">
              <a:lnSpc>
                <a:spcPct val="110000"/>
              </a:lnSpc>
              <a:buNone/>
            </a:pPr>
            <a:endParaRPr lang="tr-TR"/>
          </a:p>
          <a:p>
            <a:endParaRPr lang="tr-TR"/>
          </a:p>
          <a:p>
            <a:endParaRPr lang="en-US"/>
          </a:p>
        </p:txBody>
      </p:sp>
      <p:sp>
        <p:nvSpPr>
          <p:cNvPr id="2" name="Slide Number Placeholder 1">
            <a:extLst>
              <a:ext uri="{FF2B5EF4-FFF2-40B4-BE49-F238E27FC236}">
                <a16:creationId xmlns:a16="http://schemas.microsoft.com/office/drawing/2014/main" id="{31380C59-CD3F-4C2C-8BFD-08EC55978852}"/>
              </a:ext>
            </a:extLst>
          </p:cNvPr>
          <p:cNvSpPr>
            <a:spLocks noGrp="1"/>
          </p:cNvSpPr>
          <p:nvPr>
            <p:ph type="sldNum" sz="quarter" idx="12"/>
          </p:nvPr>
        </p:nvSpPr>
        <p:spPr/>
        <p:txBody>
          <a:bodyPr/>
          <a:lstStyle/>
          <a:p>
            <a:fld id="{EE07D45B-956C-4E8C-BD15-C4C1772D1E3C}" type="slidenum">
              <a:rPr lang="en-US" smtClean="0"/>
              <a:t>3</a:t>
            </a:fld>
            <a:endParaRPr lang="en-US"/>
          </a:p>
        </p:txBody>
      </p:sp>
    </p:spTree>
    <p:extLst>
      <p:ext uri="{BB962C8B-B14F-4D97-AF65-F5344CB8AC3E}">
        <p14:creationId xmlns:p14="http://schemas.microsoft.com/office/powerpoint/2010/main" val="19712202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fontScale="92500" lnSpcReduction="10000"/>
          </a:bodyPr>
          <a:lstStyle/>
          <a:p>
            <a:pPr marL="0" indent="0">
              <a:buNone/>
            </a:pPr>
            <a:r>
              <a:rPr lang="tr-TR" sz="3600">
                <a:solidFill>
                  <a:srgbClr val="FF0000"/>
                </a:solidFill>
              </a:rPr>
              <a:t>pragmatism</a:t>
            </a:r>
          </a:p>
          <a:p>
            <a:pPr>
              <a:lnSpc>
                <a:spcPct val="110000"/>
              </a:lnSpc>
            </a:pPr>
            <a:r>
              <a:rPr lang="en-US"/>
              <a:t>Habermas’s aim has been to reformulate the project of modernity in terms of </a:t>
            </a:r>
            <a:r>
              <a:rPr lang="tr-TR"/>
              <a:t> what can also be called </a:t>
            </a:r>
            <a:r>
              <a:rPr lang="en-US">
                <a:solidFill>
                  <a:srgbClr val="FF0000"/>
                </a:solidFill>
              </a:rPr>
              <a:t>universal pragmatics</a:t>
            </a:r>
            <a:endParaRPr lang="tr-TR">
              <a:solidFill>
                <a:srgbClr val="FF0000"/>
              </a:solidFill>
            </a:endParaRPr>
          </a:p>
          <a:p>
            <a:pPr>
              <a:lnSpc>
                <a:spcPct val="110000"/>
              </a:lnSpc>
            </a:pPr>
            <a:r>
              <a:rPr lang="tr-TR"/>
              <a:t>the term ‘pragmatic’ is misused in everyday language in the sense of being selfish and unprincipled; whereas pragmatism is a philosophical school that calls for a </a:t>
            </a:r>
            <a:r>
              <a:rPr lang="tr-TR">
                <a:solidFill>
                  <a:srgbClr val="FF0000"/>
                </a:solidFill>
              </a:rPr>
              <a:t>comprehensive and ethical critique of all consequences of human action</a:t>
            </a:r>
            <a:r>
              <a:rPr lang="tr-TR"/>
              <a:t> on those affected</a:t>
            </a:r>
          </a:p>
          <a:p>
            <a:pPr>
              <a:lnSpc>
                <a:spcPct val="110000"/>
              </a:lnSpc>
            </a:pPr>
            <a:r>
              <a:rPr lang="en-US">
                <a:solidFill>
                  <a:srgbClr val="FF0000"/>
                </a:solidFill>
              </a:rPr>
              <a:t>P</a:t>
            </a:r>
            <a:r>
              <a:rPr lang="tr-TR">
                <a:solidFill>
                  <a:srgbClr val="FF0000"/>
                </a:solidFill>
              </a:rPr>
              <a:t>eirce’s</a:t>
            </a:r>
            <a:r>
              <a:rPr lang="tr-TR"/>
              <a:t> famous maxim defining p</a:t>
            </a:r>
            <a:r>
              <a:rPr lang="en-US"/>
              <a:t>ragmatism: </a:t>
            </a:r>
            <a:r>
              <a:rPr lang="tr-TR" i="1">
                <a:solidFill>
                  <a:srgbClr val="FF0000"/>
                </a:solidFill>
              </a:rPr>
              <a:t>C</a:t>
            </a:r>
            <a:r>
              <a:rPr lang="en-US" i="1">
                <a:solidFill>
                  <a:srgbClr val="FF0000"/>
                </a:solidFill>
              </a:rPr>
              <a:t>onsider what effects that might conceivably have practical bearings you conceive the objects of your conception to have. Then, your conception of those effects is the whole of your conception of the object. </a:t>
            </a:r>
            <a:endParaRPr lang="tr-TR" i="1">
              <a:solidFill>
                <a:srgbClr val="FF0000"/>
              </a:solidFill>
            </a:endParaRPr>
          </a:p>
          <a:p>
            <a:pPr>
              <a:lnSpc>
                <a:spcPct val="110000"/>
              </a:lnSpc>
            </a:pPr>
            <a:r>
              <a:rPr lang="tr-TR"/>
              <a:t>actually summarises the basis of systems thinking in OR</a:t>
            </a:r>
          </a:p>
          <a:p>
            <a:pPr marL="0" indent="0">
              <a:buNone/>
            </a:pPr>
            <a:endParaRPr lang="tr-TR"/>
          </a:p>
          <a:p>
            <a:endParaRPr lang="en-US"/>
          </a:p>
        </p:txBody>
      </p:sp>
      <p:sp>
        <p:nvSpPr>
          <p:cNvPr id="2" name="Slide Number Placeholder 1">
            <a:extLst>
              <a:ext uri="{FF2B5EF4-FFF2-40B4-BE49-F238E27FC236}">
                <a16:creationId xmlns:a16="http://schemas.microsoft.com/office/drawing/2014/main" id="{C4C77600-F291-43A1-9F14-C483100E631F}"/>
              </a:ext>
            </a:extLst>
          </p:cNvPr>
          <p:cNvSpPr>
            <a:spLocks noGrp="1"/>
          </p:cNvSpPr>
          <p:nvPr>
            <p:ph type="sldNum" sz="quarter" idx="12"/>
          </p:nvPr>
        </p:nvSpPr>
        <p:spPr/>
        <p:txBody>
          <a:bodyPr/>
          <a:lstStyle/>
          <a:p>
            <a:fld id="{EE07D45B-956C-4E8C-BD15-C4C1772D1E3C}" type="slidenum">
              <a:rPr lang="en-US" smtClean="0"/>
              <a:t>30</a:t>
            </a:fld>
            <a:endParaRPr lang="en-US"/>
          </a:p>
        </p:txBody>
      </p:sp>
    </p:spTree>
    <p:extLst>
      <p:ext uri="{BB962C8B-B14F-4D97-AF65-F5344CB8AC3E}">
        <p14:creationId xmlns:p14="http://schemas.microsoft.com/office/powerpoint/2010/main" val="8709122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a:lnSpc>
                <a:spcPct val="100000"/>
              </a:lnSpc>
            </a:pPr>
            <a:r>
              <a:rPr lang="tr-TR"/>
              <a:t>p</a:t>
            </a:r>
            <a:r>
              <a:rPr lang="en-US"/>
              <a:t>ragmatism </a:t>
            </a:r>
            <a:r>
              <a:rPr lang="tr-TR"/>
              <a:t>r</a:t>
            </a:r>
            <a:r>
              <a:rPr lang="en-US"/>
              <a:t>eject</a:t>
            </a:r>
            <a:r>
              <a:rPr lang="tr-TR"/>
              <a:t>s</a:t>
            </a:r>
            <a:r>
              <a:rPr lang="en-US"/>
              <a:t> the idea that the function of thought is to describe reality</a:t>
            </a:r>
            <a:r>
              <a:rPr lang="tr-TR"/>
              <a:t>,</a:t>
            </a:r>
            <a:r>
              <a:rPr lang="en-US"/>
              <a:t> </a:t>
            </a:r>
            <a:r>
              <a:rPr lang="tr-TR"/>
              <a:t>instead</a:t>
            </a:r>
          </a:p>
          <a:p>
            <a:pPr lvl="1">
              <a:lnSpc>
                <a:spcPct val="100000"/>
              </a:lnSpc>
            </a:pPr>
            <a:r>
              <a:rPr lang="en-US" sz="2800"/>
              <a:t>the function of thought is to act as an instrument or tool for prediction, action and problem solving </a:t>
            </a:r>
          </a:p>
          <a:p>
            <a:pPr lvl="1">
              <a:lnSpc>
                <a:spcPct val="100000"/>
              </a:lnSpc>
            </a:pPr>
            <a:r>
              <a:rPr lang="en-US" sz="2800"/>
              <a:t>any conclusions about facts</a:t>
            </a:r>
            <a:r>
              <a:rPr lang="tr-TR" sz="2800"/>
              <a:t>,</a:t>
            </a:r>
            <a:r>
              <a:rPr lang="en-US" sz="2800"/>
              <a:t> theories</a:t>
            </a:r>
            <a:r>
              <a:rPr lang="tr-TR" sz="2800"/>
              <a:t> or aims must be</a:t>
            </a:r>
            <a:r>
              <a:rPr lang="en-US" sz="2800"/>
              <a:t> </a:t>
            </a:r>
            <a:r>
              <a:rPr lang="tr-TR" sz="2800"/>
              <a:t>subject </a:t>
            </a:r>
            <a:r>
              <a:rPr lang="en-US" sz="2800"/>
              <a:t>to re-evaluat</a:t>
            </a:r>
            <a:r>
              <a:rPr lang="tr-TR" sz="2800"/>
              <a:t>ion</a:t>
            </a:r>
            <a:r>
              <a:rPr lang="en-US" sz="2800"/>
              <a:t> in the light of facts</a:t>
            </a:r>
            <a:endParaRPr lang="tr-TR" sz="2800"/>
          </a:p>
          <a:p>
            <a:pPr>
              <a:lnSpc>
                <a:spcPct val="100000"/>
              </a:lnSpc>
            </a:pPr>
            <a:r>
              <a:rPr lang="tr-TR">
                <a:solidFill>
                  <a:srgbClr val="FF0000"/>
                </a:solidFill>
              </a:rPr>
              <a:t>pragmatic e</a:t>
            </a:r>
            <a:r>
              <a:rPr lang="en-US">
                <a:solidFill>
                  <a:srgbClr val="FF0000"/>
                </a:solidFill>
              </a:rPr>
              <a:t>thic</a:t>
            </a:r>
            <a:r>
              <a:rPr lang="tr-TR">
                <a:solidFill>
                  <a:srgbClr val="FF0000"/>
                </a:solidFill>
              </a:rPr>
              <a:t>s</a:t>
            </a:r>
            <a:r>
              <a:rPr lang="en-US">
                <a:solidFill>
                  <a:srgbClr val="FF0000"/>
                </a:solidFill>
              </a:rPr>
              <a:t> </a:t>
            </a:r>
            <a:r>
              <a:rPr lang="tr-TR"/>
              <a:t>focuses on how </a:t>
            </a:r>
            <a:r>
              <a:rPr lang="en-US"/>
              <a:t>research findings </a:t>
            </a:r>
            <a:r>
              <a:rPr lang="tr-TR"/>
              <a:t>should </a:t>
            </a:r>
            <a:r>
              <a:rPr lang="en-US"/>
              <a:t>consider the range of stakeholders affected and </a:t>
            </a:r>
            <a:r>
              <a:rPr lang="tr-TR"/>
              <a:t>should </a:t>
            </a:r>
            <a:r>
              <a:rPr lang="en-US"/>
              <a:t>equ</a:t>
            </a:r>
            <a:r>
              <a:rPr lang="tr-TR"/>
              <a:t>ally</a:t>
            </a:r>
            <a:r>
              <a:rPr lang="en-US"/>
              <a:t> weigh the consequences to all </a:t>
            </a:r>
            <a:r>
              <a:rPr lang="tr-TR"/>
              <a:t>those affected</a:t>
            </a:r>
          </a:p>
          <a:p>
            <a:pPr lvl="1"/>
            <a:endParaRPr lang="en-US"/>
          </a:p>
          <a:p>
            <a:endParaRPr lang="tr-TR"/>
          </a:p>
        </p:txBody>
      </p:sp>
      <p:sp>
        <p:nvSpPr>
          <p:cNvPr id="2" name="Slide Number Placeholder 1">
            <a:extLst>
              <a:ext uri="{FF2B5EF4-FFF2-40B4-BE49-F238E27FC236}">
                <a16:creationId xmlns:a16="http://schemas.microsoft.com/office/drawing/2014/main" id="{5F2057D5-AD28-44C7-9921-69D179B68412}"/>
              </a:ext>
            </a:extLst>
          </p:cNvPr>
          <p:cNvSpPr>
            <a:spLocks noGrp="1"/>
          </p:cNvSpPr>
          <p:nvPr>
            <p:ph type="sldNum" sz="quarter" idx="12"/>
          </p:nvPr>
        </p:nvSpPr>
        <p:spPr/>
        <p:txBody>
          <a:bodyPr/>
          <a:lstStyle/>
          <a:p>
            <a:fld id="{EE07D45B-956C-4E8C-BD15-C4C1772D1E3C}" type="slidenum">
              <a:rPr lang="en-US" smtClean="0"/>
              <a:t>31</a:t>
            </a:fld>
            <a:endParaRPr lang="en-US"/>
          </a:p>
        </p:txBody>
      </p:sp>
    </p:spTree>
    <p:extLst>
      <p:ext uri="{BB962C8B-B14F-4D97-AF65-F5344CB8AC3E}">
        <p14:creationId xmlns:p14="http://schemas.microsoft.com/office/powerpoint/2010/main" val="27759911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B931E7-BF7D-4340-BF4A-E3E899934FE8}"/>
              </a:ext>
            </a:extLst>
          </p:cNvPr>
          <p:cNvSpPr>
            <a:spLocks noGrp="1"/>
          </p:cNvSpPr>
          <p:nvPr>
            <p:ph idx="1"/>
          </p:nvPr>
        </p:nvSpPr>
        <p:spPr>
          <a:xfrm>
            <a:off x="842682" y="564776"/>
            <a:ext cx="10511118" cy="5612187"/>
          </a:xfrm>
        </p:spPr>
        <p:txBody>
          <a:bodyPr>
            <a:normAutofit/>
          </a:bodyPr>
          <a:lstStyle/>
          <a:p>
            <a:pPr>
              <a:lnSpc>
                <a:spcPct val="100000"/>
              </a:lnSpc>
            </a:pPr>
            <a:r>
              <a:rPr lang="tr-TR"/>
              <a:t>p</a:t>
            </a:r>
            <a:r>
              <a:rPr lang="en-US"/>
              <a:t>hilosophical pragmatism has a long history in OR</a:t>
            </a:r>
            <a:endParaRPr lang="tr-TR"/>
          </a:p>
          <a:p>
            <a:pPr>
              <a:lnSpc>
                <a:spcPct val="100000"/>
              </a:lnSpc>
            </a:pPr>
            <a:r>
              <a:rPr lang="en-US">
                <a:solidFill>
                  <a:srgbClr val="FF0000"/>
                </a:solidFill>
              </a:rPr>
              <a:t>Churchman </a:t>
            </a:r>
            <a:r>
              <a:rPr lang="en-US"/>
              <a:t>(1913–2004) and </a:t>
            </a:r>
            <a:r>
              <a:rPr lang="en-US">
                <a:solidFill>
                  <a:srgbClr val="FF0000"/>
                </a:solidFill>
              </a:rPr>
              <a:t>Ackoff </a:t>
            </a:r>
            <a:r>
              <a:rPr lang="en-US"/>
              <a:t>(1919–2009) based their approaches to OR on pragmatist thinking as taught to them by the</a:t>
            </a:r>
            <a:r>
              <a:rPr lang="tr-TR"/>
              <a:t>ir teacher</a:t>
            </a:r>
            <a:r>
              <a:rPr lang="en-US"/>
              <a:t> </a:t>
            </a:r>
            <a:r>
              <a:rPr lang="en-US">
                <a:solidFill>
                  <a:srgbClr val="FF0000"/>
                </a:solidFill>
              </a:rPr>
              <a:t>Edward A. Singer, Jr</a:t>
            </a:r>
            <a:endParaRPr lang="tr-TR"/>
          </a:p>
          <a:p>
            <a:pPr>
              <a:lnSpc>
                <a:spcPct val="100000"/>
              </a:lnSpc>
            </a:pPr>
            <a:r>
              <a:rPr lang="en-US">
                <a:solidFill>
                  <a:srgbClr val="FF0000"/>
                </a:solidFill>
              </a:rPr>
              <a:t>Churchman</a:t>
            </a:r>
            <a:r>
              <a:rPr lang="en-US"/>
              <a:t> wanted to place moral considerations at the centre of OR</a:t>
            </a:r>
            <a:endParaRPr lang="tr-TR"/>
          </a:p>
          <a:p>
            <a:pPr>
              <a:lnSpc>
                <a:spcPct val="100000"/>
              </a:lnSpc>
            </a:pPr>
            <a:r>
              <a:rPr lang="tr-TR"/>
              <a:t>not surprisingly, h</a:t>
            </a:r>
            <a:r>
              <a:rPr lang="en-US"/>
              <a:t>is proposals were rejected by the American OR </a:t>
            </a:r>
            <a:r>
              <a:rPr lang="tr-TR"/>
              <a:t>c</a:t>
            </a:r>
            <a:r>
              <a:rPr lang="en-US"/>
              <a:t>ommunity who were engaged in solving instrumental questions using hard OR techniques</a:t>
            </a:r>
            <a:r>
              <a:rPr lang="tr-TR"/>
              <a:t>, with no regard to social consequences</a:t>
            </a:r>
            <a:endParaRPr lang="en-US"/>
          </a:p>
          <a:p>
            <a:pPr>
              <a:lnSpc>
                <a:spcPct val="100000"/>
              </a:lnSpc>
            </a:pPr>
            <a:r>
              <a:rPr lang="en-US">
                <a:solidFill>
                  <a:srgbClr val="FF0000"/>
                </a:solidFill>
              </a:rPr>
              <a:t>Werner</a:t>
            </a:r>
            <a:r>
              <a:rPr lang="en-US"/>
              <a:t> </a:t>
            </a:r>
            <a:r>
              <a:rPr lang="en-US">
                <a:solidFill>
                  <a:srgbClr val="FF0000"/>
                </a:solidFill>
              </a:rPr>
              <a:t>Ulrich</a:t>
            </a:r>
            <a:r>
              <a:rPr lang="en-US"/>
              <a:t>, a doctoral student and research colleague of Churchman, drew on both Churchman and </a:t>
            </a:r>
            <a:r>
              <a:rPr lang="en-US">
                <a:solidFill>
                  <a:srgbClr val="FF0000"/>
                </a:solidFill>
              </a:rPr>
              <a:t>Habermas</a:t>
            </a:r>
            <a:r>
              <a:rPr lang="en-US"/>
              <a:t> to develop his </a:t>
            </a:r>
            <a:r>
              <a:rPr lang="en-US">
                <a:solidFill>
                  <a:srgbClr val="FF0000"/>
                </a:solidFill>
              </a:rPr>
              <a:t>critical</a:t>
            </a:r>
            <a:r>
              <a:rPr lang="en-US"/>
              <a:t> </a:t>
            </a:r>
            <a:r>
              <a:rPr lang="en-US">
                <a:solidFill>
                  <a:srgbClr val="FF0000"/>
                </a:solidFill>
              </a:rPr>
              <a:t>systems</a:t>
            </a:r>
            <a:r>
              <a:rPr lang="en-US"/>
              <a:t> </a:t>
            </a:r>
            <a:r>
              <a:rPr lang="en-US">
                <a:solidFill>
                  <a:srgbClr val="FF0000"/>
                </a:solidFill>
              </a:rPr>
              <a:t>heuristics</a:t>
            </a:r>
            <a:r>
              <a:rPr lang="en-US"/>
              <a:t> </a:t>
            </a:r>
            <a:endParaRPr lang="tr-TR"/>
          </a:p>
          <a:p>
            <a:endParaRPr lang="en-US"/>
          </a:p>
          <a:p>
            <a:endParaRPr lang="en-US"/>
          </a:p>
        </p:txBody>
      </p:sp>
      <p:sp>
        <p:nvSpPr>
          <p:cNvPr id="4" name="Slide Number Placeholder 3">
            <a:extLst>
              <a:ext uri="{FF2B5EF4-FFF2-40B4-BE49-F238E27FC236}">
                <a16:creationId xmlns:a16="http://schemas.microsoft.com/office/drawing/2014/main" id="{06547826-328C-4558-8D3B-92947AA652C0}"/>
              </a:ext>
            </a:extLst>
          </p:cNvPr>
          <p:cNvSpPr>
            <a:spLocks noGrp="1"/>
          </p:cNvSpPr>
          <p:nvPr>
            <p:ph type="sldNum" sz="quarter" idx="12"/>
          </p:nvPr>
        </p:nvSpPr>
        <p:spPr/>
        <p:txBody>
          <a:bodyPr/>
          <a:lstStyle/>
          <a:p>
            <a:fld id="{EE07D45B-956C-4E8C-BD15-C4C1772D1E3C}" type="slidenum">
              <a:rPr lang="en-US" smtClean="0"/>
              <a:t>32</a:t>
            </a:fld>
            <a:endParaRPr lang="en-US"/>
          </a:p>
        </p:txBody>
      </p:sp>
    </p:spTree>
    <p:extLst>
      <p:ext uri="{BB962C8B-B14F-4D97-AF65-F5344CB8AC3E}">
        <p14:creationId xmlns:p14="http://schemas.microsoft.com/office/powerpoint/2010/main" val="2307780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610F60-145F-44F4-8D8D-0196FB0A3DD1}"/>
              </a:ext>
            </a:extLst>
          </p:cNvPr>
          <p:cNvSpPr>
            <a:spLocks noGrp="1"/>
          </p:cNvSpPr>
          <p:nvPr>
            <p:ph idx="1"/>
          </p:nvPr>
        </p:nvSpPr>
        <p:spPr>
          <a:xfrm>
            <a:off x="663388" y="510988"/>
            <a:ext cx="10690412" cy="5665975"/>
          </a:xfrm>
        </p:spPr>
        <p:txBody>
          <a:bodyPr>
            <a:normAutofit lnSpcReduction="10000"/>
          </a:bodyPr>
          <a:lstStyle/>
          <a:p>
            <a:pPr marL="0" indent="0">
              <a:buNone/>
            </a:pPr>
            <a:r>
              <a:rPr lang="tr-TR" sz="3600">
                <a:solidFill>
                  <a:srgbClr val="FF0000"/>
                </a:solidFill>
              </a:rPr>
              <a:t>industrial engineering</a:t>
            </a:r>
          </a:p>
          <a:p>
            <a:pPr>
              <a:lnSpc>
                <a:spcPct val="110000"/>
              </a:lnSpc>
            </a:pPr>
            <a:r>
              <a:rPr lang="tr-TR"/>
              <a:t>OR has been adopted by the industrial engineering community and now provides its theoretical backbone</a:t>
            </a:r>
          </a:p>
          <a:p>
            <a:pPr>
              <a:lnSpc>
                <a:spcPct val="110000"/>
              </a:lnSpc>
            </a:pPr>
            <a:r>
              <a:rPr lang="tr-TR"/>
              <a:t>most OR is now practiced by industrial engineers, but often restricted to the narrow domain of engineering where it loses much of its broader, systemic outlook</a:t>
            </a:r>
          </a:p>
          <a:p>
            <a:pPr>
              <a:lnSpc>
                <a:spcPct val="110000"/>
              </a:lnSpc>
            </a:pPr>
            <a:r>
              <a:rPr lang="tr-TR"/>
              <a:t>e</a:t>
            </a:r>
            <a:r>
              <a:rPr lang="en-US"/>
              <a:t>ngineers are primarily concerned with designing and implementing instrumental action to achieve </a:t>
            </a:r>
            <a:r>
              <a:rPr lang="tr-TR"/>
              <a:t>pre</a:t>
            </a:r>
            <a:r>
              <a:rPr lang="en-US"/>
              <a:t>defined </a:t>
            </a:r>
            <a:r>
              <a:rPr lang="en-US">
                <a:solidFill>
                  <a:srgbClr val="FF0000"/>
                </a:solidFill>
              </a:rPr>
              <a:t>ends</a:t>
            </a:r>
            <a:r>
              <a:rPr lang="tr-TR"/>
              <a:t>, ie. with answering the ‘how to do it’ question</a:t>
            </a:r>
          </a:p>
          <a:p>
            <a:pPr>
              <a:lnSpc>
                <a:spcPct val="110000"/>
              </a:lnSpc>
            </a:pPr>
            <a:r>
              <a:rPr lang="tr-TR"/>
              <a:t>at the same time, </a:t>
            </a:r>
            <a:r>
              <a:rPr lang="en-US"/>
              <a:t>with their knowledge of what </a:t>
            </a:r>
            <a:r>
              <a:rPr lang="tr-TR"/>
              <a:t>is </a:t>
            </a:r>
            <a:r>
              <a:rPr lang="en-US"/>
              <a:t>practically </a:t>
            </a:r>
            <a:r>
              <a:rPr lang="tr-TR"/>
              <a:t>feasible</a:t>
            </a:r>
            <a:r>
              <a:rPr lang="en-US"/>
              <a:t>, </a:t>
            </a:r>
            <a:r>
              <a:rPr lang="tr-TR"/>
              <a:t>they are often </a:t>
            </a:r>
            <a:r>
              <a:rPr lang="en-US"/>
              <a:t>involved</a:t>
            </a:r>
            <a:r>
              <a:rPr lang="tr-TR"/>
              <a:t> in defining those same ends</a:t>
            </a:r>
          </a:p>
          <a:p>
            <a:endParaRPr lang="en-US"/>
          </a:p>
          <a:p>
            <a:endParaRPr lang="en-US"/>
          </a:p>
        </p:txBody>
      </p:sp>
      <p:sp>
        <p:nvSpPr>
          <p:cNvPr id="4" name="Slide Number Placeholder 3">
            <a:extLst>
              <a:ext uri="{FF2B5EF4-FFF2-40B4-BE49-F238E27FC236}">
                <a16:creationId xmlns:a16="http://schemas.microsoft.com/office/drawing/2014/main" id="{B9BAE45D-F361-4EF7-81F0-684CCE417700}"/>
              </a:ext>
            </a:extLst>
          </p:cNvPr>
          <p:cNvSpPr>
            <a:spLocks noGrp="1"/>
          </p:cNvSpPr>
          <p:nvPr>
            <p:ph type="sldNum" sz="quarter" idx="12"/>
          </p:nvPr>
        </p:nvSpPr>
        <p:spPr/>
        <p:txBody>
          <a:bodyPr/>
          <a:lstStyle/>
          <a:p>
            <a:fld id="{EE07D45B-956C-4E8C-BD15-C4C1772D1E3C}" type="slidenum">
              <a:rPr lang="en-US" smtClean="0"/>
              <a:t>33</a:t>
            </a:fld>
            <a:endParaRPr lang="en-US"/>
          </a:p>
        </p:txBody>
      </p:sp>
    </p:spTree>
    <p:extLst>
      <p:ext uri="{BB962C8B-B14F-4D97-AF65-F5344CB8AC3E}">
        <p14:creationId xmlns:p14="http://schemas.microsoft.com/office/powerpoint/2010/main" val="1633969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B931E7-BF7D-4340-BF4A-E3E899934FE8}"/>
              </a:ext>
            </a:extLst>
          </p:cNvPr>
          <p:cNvSpPr>
            <a:spLocks noGrp="1"/>
          </p:cNvSpPr>
          <p:nvPr>
            <p:ph idx="1"/>
          </p:nvPr>
        </p:nvSpPr>
        <p:spPr>
          <a:xfrm>
            <a:off x="842682" y="564776"/>
            <a:ext cx="10511118" cy="5612187"/>
          </a:xfrm>
        </p:spPr>
        <p:txBody>
          <a:bodyPr>
            <a:normAutofit fontScale="92500" lnSpcReduction="10000"/>
          </a:bodyPr>
          <a:lstStyle/>
          <a:p>
            <a:pPr>
              <a:lnSpc>
                <a:spcPct val="110000"/>
              </a:lnSpc>
            </a:pPr>
            <a:r>
              <a:rPr lang="tr-TR"/>
              <a:t>hence </a:t>
            </a:r>
            <a:r>
              <a:rPr lang="en-US"/>
              <a:t>pragmatism is inherent in their day-to-day activities</a:t>
            </a:r>
            <a:r>
              <a:rPr lang="tr-TR"/>
              <a:t>, but </a:t>
            </a:r>
            <a:r>
              <a:rPr lang="en-US"/>
              <a:t>the philosophical foundations of engineering are </a:t>
            </a:r>
            <a:r>
              <a:rPr lang="tr-TR"/>
              <a:t>often left undiscussed</a:t>
            </a:r>
            <a:endParaRPr lang="en-US"/>
          </a:p>
          <a:p>
            <a:pPr>
              <a:lnSpc>
                <a:spcPct val="110000"/>
              </a:lnSpc>
            </a:pPr>
            <a:r>
              <a:rPr lang="tr-TR"/>
              <a:t>losing the wider, systemic outlook of OR has started in the 80s under full scale neoliberalism which professed that all significant choices in human practice sould be decided in markets by market forces</a:t>
            </a:r>
          </a:p>
          <a:p>
            <a:pPr>
              <a:lnSpc>
                <a:spcPct val="110000"/>
              </a:lnSpc>
            </a:pPr>
            <a:r>
              <a:rPr lang="tr-TR"/>
              <a:t>which meant actually, by a very small minority who has accumulated and still continues to accumulate immense </a:t>
            </a:r>
            <a:r>
              <a:rPr lang="tr-TR">
                <a:solidFill>
                  <a:srgbClr val="FF0000"/>
                </a:solidFill>
              </a:rPr>
              <a:t>market</a:t>
            </a:r>
            <a:r>
              <a:rPr lang="tr-TR"/>
              <a:t> </a:t>
            </a:r>
            <a:r>
              <a:rPr lang="tr-TR">
                <a:solidFill>
                  <a:srgbClr val="FF0000"/>
                </a:solidFill>
              </a:rPr>
              <a:t>power</a:t>
            </a:r>
          </a:p>
          <a:p>
            <a:pPr>
              <a:lnSpc>
                <a:spcPct val="110000"/>
              </a:lnSpc>
            </a:pPr>
            <a:r>
              <a:rPr lang="tr-TR"/>
              <a:t>but this situation is now rapidly becoming unfeasible and unsustainable; what with the never ending recession of 2008, diminishing resources, environmental collapse, mass migrations and the devastations of climate change</a:t>
            </a:r>
          </a:p>
          <a:p>
            <a:pPr>
              <a:lnSpc>
                <a:spcPct val="110000"/>
              </a:lnSpc>
            </a:pPr>
            <a:r>
              <a:rPr lang="tr-TR"/>
              <a:t>the need to return to true OR may now be gaining urgency</a:t>
            </a:r>
            <a:endParaRPr lang="en-US"/>
          </a:p>
        </p:txBody>
      </p:sp>
      <p:sp>
        <p:nvSpPr>
          <p:cNvPr id="4" name="Slide Number Placeholder 3">
            <a:extLst>
              <a:ext uri="{FF2B5EF4-FFF2-40B4-BE49-F238E27FC236}">
                <a16:creationId xmlns:a16="http://schemas.microsoft.com/office/drawing/2014/main" id="{06547826-328C-4558-8D3B-92947AA652C0}"/>
              </a:ext>
            </a:extLst>
          </p:cNvPr>
          <p:cNvSpPr>
            <a:spLocks noGrp="1"/>
          </p:cNvSpPr>
          <p:nvPr>
            <p:ph type="sldNum" sz="quarter" idx="12"/>
          </p:nvPr>
        </p:nvSpPr>
        <p:spPr/>
        <p:txBody>
          <a:bodyPr/>
          <a:lstStyle/>
          <a:p>
            <a:fld id="{EE07D45B-956C-4E8C-BD15-C4C1772D1E3C}" type="slidenum">
              <a:rPr lang="en-US" smtClean="0"/>
              <a:t>34</a:t>
            </a:fld>
            <a:endParaRPr lang="en-US"/>
          </a:p>
        </p:txBody>
      </p:sp>
    </p:spTree>
    <p:extLst>
      <p:ext uri="{BB962C8B-B14F-4D97-AF65-F5344CB8AC3E}">
        <p14:creationId xmlns:p14="http://schemas.microsoft.com/office/powerpoint/2010/main" val="33544098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12C640-EC01-4FDC-A5FD-43145225D3BE}"/>
              </a:ext>
            </a:extLst>
          </p:cNvPr>
          <p:cNvSpPr>
            <a:spLocks noGrp="1"/>
          </p:cNvSpPr>
          <p:nvPr>
            <p:ph idx="1"/>
          </p:nvPr>
        </p:nvSpPr>
        <p:spPr>
          <a:xfrm>
            <a:off x="645459" y="304800"/>
            <a:ext cx="10708341" cy="5872163"/>
          </a:xfrm>
        </p:spPr>
        <p:txBody>
          <a:bodyPr>
            <a:normAutofit fontScale="25000" lnSpcReduction="20000"/>
          </a:bodyPr>
          <a:lstStyle/>
          <a:p>
            <a:pPr marL="0" indent="0">
              <a:buNone/>
            </a:pPr>
            <a:r>
              <a:rPr lang="tr-TR" sz="12800" b="1"/>
              <a:t>Some r</a:t>
            </a:r>
            <a:r>
              <a:rPr lang="en-AU" sz="12800" b="1"/>
              <a:t>eferences:</a:t>
            </a:r>
            <a:endParaRPr lang="en-US" sz="12800"/>
          </a:p>
          <a:p>
            <a:pPr>
              <a:lnSpc>
                <a:spcPct val="120000"/>
              </a:lnSpc>
            </a:pPr>
            <a:endParaRPr lang="tr-TR" sz="11200"/>
          </a:p>
          <a:p>
            <a:pPr>
              <a:lnSpc>
                <a:spcPct val="120000"/>
              </a:lnSpc>
            </a:pPr>
            <a:r>
              <a:rPr lang="en-AU" sz="11200"/>
              <a:t>Ackoff, R. (1979) The future of operational research is past. </a:t>
            </a:r>
            <a:r>
              <a:rPr lang="en-AU" sz="11200" i="1"/>
              <a:t>JORS, 30, </a:t>
            </a:r>
            <a:endParaRPr lang="en-US" sz="11200"/>
          </a:p>
          <a:p>
            <a:pPr>
              <a:lnSpc>
                <a:spcPct val="120000"/>
              </a:lnSpc>
            </a:pPr>
            <a:r>
              <a:rPr lang="en-AU" sz="11200"/>
              <a:t>Checkland, P. (1981) </a:t>
            </a:r>
            <a:r>
              <a:rPr lang="en-AU" sz="11200" i="1"/>
              <a:t>Systems Thinking, Systems Practice, </a:t>
            </a:r>
            <a:r>
              <a:rPr lang="en-AU" sz="11200"/>
              <a:t>John Wiley &amp; </a:t>
            </a:r>
            <a:r>
              <a:rPr lang="tr-TR" sz="11200"/>
              <a:t>	</a:t>
            </a:r>
            <a:r>
              <a:rPr lang="en-AU" sz="11200"/>
              <a:t>Sons</a:t>
            </a:r>
            <a:endParaRPr lang="en-US" sz="11200"/>
          </a:p>
          <a:p>
            <a:pPr>
              <a:lnSpc>
                <a:spcPct val="120000"/>
              </a:lnSpc>
            </a:pPr>
            <a:r>
              <a:rPr lang="en-AU" sz="11200"/>
              <a:t>Churchman, W. (1970) Operations research as a profession, </a:t>
            </a:r>
            <a:r>
              <a:rPr lang="en-AU" sz="11200" i="1"/>
              <a:t>Man Sci, 17</a:t>
            </a:r>
            <a:endParaRPr lang="en-US" sz="11200"/>
          </a:p>
          <a:p>
            <a:pPr>
              <a:lnSpc>
                <a:spcPct val="120000"/>
              </a:lnSpc>
            </a:pPr>
            <a:r>
              <a:rPr lang="en-AU" sz="11200"/>
              <a:t>Churchman, W. (1979) </a:t>
            </a:r>
            <a:r>
              <a:rPr lang="en-AU" sz="11200" i="1"/>
              <a:t>The Systems Approach and its Enemies</a:t>
            </a:r>
            <a:r>
              <a:rPr lang="en-AU" sz="11200"/>
              <a:t>, Basic </a:t>
            </a:r>
            <a:r>
              <a:rPr lang="tr-TR" sz="11200"/>
              <a:t>	</a:t>
            </a:r>
            <a:r>
              <a:rPr lang="en-AU" sz="11200"/>
              <a:t>Books</a:t>
            </a:r>
            <a:endParaRPr lang="en-US" sz="11200"/>
          </a:p>
          <a:p>
            <a:pPr>
              <a:lnSpc>
                <a:spcPct val="120000"/>
              </a:lnSpc>
            </a:pPr>
            <a:r>
              <a:rPr lang="en-AU" sz="11200"/>
              <a:t>Dando, M.R., Bennet, P.G. (1981) A Kuhnian crisis in management </a:t>
            </a:r>
            <a:r>
              <a:rPr lang="tr-TR" sz="11200"/>
              <a:t>	</a:t>
            </a:r>
            <a:r>
              <a:rPr lang="en-AU" sz="11200"/>
              <a:t>science</a:t>
            </a:r>
            <a:r>
              <a:rPr lang="tr-TR" sz="11200"/>
              <a:t>,</a:t>
            </a:r>
            <a:r>
              <a:rPr lang="en-AU" sz="11200"/>
              <a:t> </a:t>
            </a:r>
            <a:r>
              <a:rPr lang="en-AU" sz="11200" i="1"/>
              <a:t> JORS, 32</a:t>
            </a:r>
            <a:endParaRPr lang="tr-TR" sz="11200" i="1"/>
          </a:p>
          <a:p>
            <a:pPr>
              <a:lnSpc>
                <a:spcPct val="120000"/>
              </a:lnSpc>
            </a:pPr>
            <a:endParaRPr lang="tr-TR" sz="11200"/>
          </a:p>
          <a:p>
            <a:pPr marL="0" indent="0">
              <a:buNone/>
            </a:pPr>
            <a:r>
              <a:rPr lang="en-AU" sz="11200"/>
              <a:t> </a:t>
            </a:r>
            <a:endParaRPr lang="en-US" sz="11200"/>
          </a:p>
          <a:p>
            <a:pPr marL="0" indent="0">
              <a:buNone/>
            </a:pPr>
            <a:endParaRPr lang="en-US"/>
          </a:p>
        </p:txBody>
      </p:sp>
      <p:sp>
        <p:nvSpPr>
          <p:cNvPr id="4" name="Slide Number Placeholder 3">
            <a:extLst>
              <a:ext uri="{FF2B5EF4-FFF2-40B4-BE49-F238E27FC236}">
                <a16:creationId xmlns:a16="http://schemas.microsoft.com/office/drawing/2014/main" id="{16449346-F161-4965-A23C-932333E3ACEA}"/>
              </a:ext>
            </a:extLst>
          </p:cNvPr>
          <p:cNvSpPr>
            <a:spLocks noGrp="1"/>
          </p:cNvSpPr>
          <p:nvPr>
            <p:ph type="sldNum" sz="quarter" idx="12"/>
          </p:nvPr>
        </p:nvSpPr>
        <p:spPr/>
        <p:txBody>
          <a:bodyPr/>
          <a:lstStyle/>
          <a:p>
            <a:fld id="{EE07D45B-956C-4E8C-BD15-C4C1772D1E3C}" type="slidenum">
              <a:rPr lang="en-US" smtClean="0"/>
              <a:t>35</a:t>
            </a:fld>
            <a:endParaRPr lang="en-US"/>
          </a:p>
        </p:txBody>
      </p:sp>
    </p:spTree>
    <p:extLst>
      <p:ext uri="{BB962C8B-B14F-4D97-AF65-F5344CB8AC3E}">
        <p14:creationId xmlns:p14="http://schemas.microsoft.com/office/powerpoint/2010/main" val="37804830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DD9428-9B4A-4109-85F2-6EE6FA0979F5}"/>
              </a:ext>
            </a:extLst>
          </p:cNvPr>
          <p:cNvSpPr>
            <a:spLocks noGrp="1"/>
          </p:cNvSpPr>
          <p:nvPr>
            <p:ph idx="1"/>
          </p:nvPr>
        </p:nvSpPr>
        <p:spPr>
          <a:xfrm>
            <a:off x="735106" y="564776"/>
            <a:ext cx="10618694" cy="5612187"/>
          </a:xfrm>
        </p:spPr>
        <p:txBody>
          <a:bodyPr>
            <a:normAutofit/>
          </a:bodyPr>
          <a:lstStyle/>
          <a:p>
            <a:pPr>
              <a:lnSpc>
                <a:spcPct val="120000"/>
              </a:lnSpc>
            </a:pPr>
            <a:r>
              <a:rPr lang="tr-TR"/>
              <a:t>Güven, Ç. (1999) Operational Research from a Critical Viewpoint, </a:t>
            </a:r>
            <a:r>
              <a:rPr lang="tr-TR" i="1"/>
              <a:t>17th International Conference of the Systems Dynamics Society, </a:t>
            </a:r>
            <a:r>
              <a:rPr lang="tr-TR"/>
              <a:t>(</a:t>
            </a:r>
            <a:r>
              <a:rPr lang="tr-TR" i="1"/>
              <a:t>Available at </a:t>
            </a:r>
            <a:r>
              <a:rPr lang="tr-TR" i="1">
                <a:hlinkClick r:id="rId2"/>
              </a:rPr>
              <a:t>http://sistems.org/caglar_guven_yazilari.htm</a:t>
            </a:r>
            <a:r>
              <a:rPr lang="tr-TR"/>
              <a:t>)</a:t>
            </a:r>
          </a:p>
          <a:p>
            <a:pPr>
              <a:lnSpc>
                <a:spcPct val="120000"/>
              </a:lnSpc>
            </a:pPr>
            <a:r>
              <a:rPr lang="tr-TR"/>
              <a:t>Güven, Ç. (2006) Underlying Theory for Systems Thinking, </a:t>
            </a:r>
            <a:r>
              <a:rPr lang="tr-TR" i="1"/>
              <a:t>class notes available at http://sistems.org/caglar_guven_yazilari.htm</a:t>
            </a:r>
            <a:endParaRPr lang="en-US" i="1"/>
          </a:p>
          <a:p>
            <a:pPr>
              <a:lnSpc>
                <a:spcPct val="120000"/>
              </a:lnSpc>
            </a:pPr>
            <a:r>
              <a:rPr lang="en-US"/>
              <a:t>Ormerod</a:t>
            </a:r>
            <a:r>
              <a:rPr lang="tr-TR"/>
              <a:t>, R.J. (2020) </a:t>
            </a:r>
            <a:r>
              <a:rPr lang="en-US"/>
              <a:t>Pragmatism in </a:t>
            </a:r>
            <a:r>
              <a:rPr lang="tr-TR"/>
              <a:t>P</a:t>
            </a:r>
            <a:r>
              <a:rPr lang="en-US"/>
              <a:t>rofessional </a:t>
            </a:r>
            <a:r>
              <a:rPr lang="tr-TR"/>
              <a:t>P</a:t>
            </a:r>
            <a:r>
              <a:rPr lang="en-US"/>
              <a:t>ractice</a:t>
            </a:r>
            <a:r>
              <a:rPr lang="tr-TR" i="1"/>
              <a:t>, Systems 	Research and Behavioral Science,</a:t>
            </a:r>
            <a:r>
              <a:rPr lang="tr-TR"/>
              <a:t> August</a:t>
            </a:r>
          </a:p>
          <a:p>
            <a:pPr>
              <a:lnSpc>
                <a:spcPct val="100000"/>
              </a:lnSpc>
            </a:pPr>
            <a:r>
              <a:rPr lang="en-US"/>
              <a:t>Ormerod</a:t>
            </a:r>
            <a:r>
              <a:rPr lang="tr-TR"/>
              <a:t>, R.J. (2017) </a:t>
            </a:r>
            <a:r>
              <a:rPr lang="en-US"/>
              <a:t>The history and ideas of Marxism: the relevance</a:t>
            </a:r>
            <a:r>
              <a:rPr lang="tr-TR"/>
              <a:t> 	</a:t>
            </a:r>
            <a:r>
              <a:rPr lang="en-US"/>
              <a:t>for OR</a:t>
            </a:r>
            <a:r>
              <a:rPr lang="tr-TR"/>
              <a:t>, </a:t>
            </a:r>
            <a:r>
              <a:rPr lang="tr-TR" i="1"/>
              <a:t>JORS, 59</a:t>
            </a:r>
          </a:p>
          <a:p>
            <a:pPr>
              <a:lnSpc>
                <a:spcPct val="120000"/>
              </a:lnSpc>
            </a:pPr>
            <a:endParaRPr lang="en-US"/>
          </a:p>
          <a:p>
            <a:endParaRPr lang="en-US"/>
          </a:p>
        </p:txBody>
      </p:sp>
      <p:sp>
        <p:nvSpPr>
          <p:cNvPr id="4" name="Slide Number Placeholder 3">
            <a:extLst>
              <a:ext uri="{FF2B5EF4-FFF2-40B4-BE49-F238E27FC236}">
                <a16:creationId xmlns:a16="http://schemas.microsoft.com/office/drawing/2014/main" id="{A85CC1AB-058B-4C49-B88A-1E807A80354E}"/>
              </a:ext>
            </a:extLst>
          </p:cNvPr>
          <p:cNvSpPr>
            <a:spLocks noGrp="1"/>
          </p:cNvSpPr>
          <p:nvPr>
            <p:ph type="sldNum" sz="quarter" idx="12"/>
          </p:nvPr>
        </p:nvSpPr>
        <p:spPr/>
        <p:txBody>
          <a:bodyPr/>
          <a:lstStyle/>
          <a:p>
            <a:fld id="{EE07D45B-956C-4E8C-BD15-C4C1772D1E3C}" type="slidenum">
              <a:rPr lang="en-US" smtClean="0"/>
              <a:t>36</a:t>
            </a:fld>
            <a:endParaRPr lang="en-US"/>
          </a:p>
        </p:txBody>
      </p:sp>
    </p:spTree>
    <p:extLst>
      <p:ext uri="{BB962C8B-B14F-4D97-AF65-F5344CB8AC3E}">
        <p14:creationId xmlns:p14="http://schemas.microsoft.com/office/powerpoint/2010/main" val="1587453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27D819-E3F1-4DBA-B7B6-AE602CE06112}"/>
              </a:ext>
            </a:extLst>
          </p:cNvPr>
          <p:cNvSpPr>
            <a:spLocks noGrp="1"/>
          </p:cNvSpPr>
          <p:nvPr>
            <p:ph idx="1"/>
          </p:nvPr>
        </p:nvSpPr>
        <p:spPr>
          <a:xfrm>
            <a:off x="600635" y="546847"/>
            <a:ext cx="10753165" cy="5630116"/>
          </a:xfrm>
        </p:spPr>
        <p:txBody>
          <a:bodyPr>
            <a:normAutofit/>
          </a:bodyPr>
          <a:lstStyle/>
          <a:p>
            <a:pPr>
              <a:lnSpc>
                <a:spcPct val="100000"/>
              </a:lnSpc>
            </a:pPr>
            <a:r>
              <a:rPr lang="en-AU"/>
              <a:t>Rosenhead, J. (1989) Introduction: old and new paradigms of analysis. </a:t>
            </a:r>
            <a:r>
              <a:rPr lang="tr-TR"/>
              <a:t>	</a:t>
            </a:r>
            <a:r>
              <a:rPr lang="en-AU"/>
              <a:t>In Rosenhead, J. (ed) </a:t>
            </a:r>
            <a:r>
              <a:rPr lang="en-AU" i="1"/>
              <a:t>Rational Analysis for a Problematic World</a:t>
            </a:r>
            <a:r>
              <a:rPr lang="en-AU"/>
              <a:t>, </a:t>
            </a:r>
            <a:r>
              <a:rPr lang="tr-TR"/>
              <a:t>	</a:t>
            </a:r>
            <a:r>
              <a:rPr lang="en-AU"/>
              <a:t>John</a:t>
            </a:r>
            <a:r>
              <a:rPr lang="tr-TR"/>
              <a:t> </a:t>
            </a:r>
            <a:r>
              <a:rPr lang="en-AU"/>
              <a:t>Wiley &amp; Sons</a:t>
            </a:r>
            <a:endParaRPr lang="en-US"/>
          </a:p>
          <a:p>
            <a:pPr>
              <a:lnSpc>
                <a:spcPct val="100000"/>
              </a:lnSpc>
            </a:pPr>
            <a:r>
              <a:rPr lang="en-AU"/>
              <a:t>Ulrich, W. (1983) </a:t>
            </a:r>
            <a:r>
              <a:rPr lang="en-US" i="1"/>
              <a:t>Critical Heuristics of Social Planning: A New Approach </a:t>
            </a:r>
            <a:r>
              <a:rPr lang="tr-TR" i="1"/>
              <a:t>	</a:t>
            </a:r>
            <a:r>
              <a:rPr lang="en-US" i="1"/>
              <a:t>to Practical Philosophy</a:t>
            </a:r>
            <a:r>
              <a:rPr lang="tr-TR" i="1"/>
              <a:t>, </a:t>
            </a:r>
            <a:r>
              <a:rPr lang="en-AU"/>
              <a:t>John Wiley &amp; Sons</a:t>
            </a:r>
            <a:endParaRPr lang="tr-TR"/>
          </a:p>
          <a:p>
            <a:pPr>
              <a:lnSpc>
                <a:spcPct val="100000"/>
              </a:lnSpc>
            </a:pPr>
            <a:r>
              <a:rPr lang="tr-TR"/>
              <a:t>White, S.K. (1988) </a:t>
            </a:r>
            <a:r>
              <a:rPr lang="tr-TR" i="1"/>
              <a:t>The recent work of Jürgen Habermas,</a:t>
            </a:r>
            <a:r>
              <a:rPr lang="tr-TR"/>
              <a:t> Cambridge 	University Press</a:t>
            </a:r>
            <a:endParaRPr lang="en-US"/>
          </a:p>
          <a:p>
            <a:pPr marL="0" indent="0">
              <a:buNone/>
            </a:pPr>
            <a:endParaRPr lang="tr-TR"/>
          </a:p>
          <a:p>
            <a:endParaRPr lang="en-US"/>
          </a:p>
        </p:txBody>
      </p:sp>
      <p:sp>
        <p:nvSpPr>
          <p:cNvPr id="4" name="Slide Number Placeholder 3">
            <a:extLst>
              <a:ext uri="{FF2B5EF4-FFF2-40B4-BE49-F238E27FC236}">
                <a16:creationId xmlns:a16="http://schemas.microsoft.com/office/drawing/2014/main" id="{C79E0026-2F55-447B-B138-EB767A22ED1D}"/>
              </a:ext>
            </a:extLst>
          </p:cNvPr>
          <p:cNvSpPr>
            <a:spLocks noGrp="1"/>
          </p:cNvSpPr>
          <p:nvPr>
            <p:ph type="sldNum" sz="quarter" idx="12"/>
          </p:nvPr>
        </p:nvSpPr>
        <p:spPr/>
        <p:txBody>
          <a:bodyPr/>
          <a:lstStyle/>
          <a:p>
            <a:fld id="{EE07D45B-956C-4E8C-BD15-C4C1772D1E3C}" type="slidenum">
              <a:rPr lang="en-US" smtClean="0"/>
              <a:t>37</a:t>
            </a:fld>
            <a:endParaRPr lang="en-US"/>
          </a:p>
        </p:txBody>
      </p:sp>
    </p:spTree>
    <p:extLst>
      <p:ext uri="{BB962C8B-B14F-4D97-AF65-F5344CB8AC3E}">
        <p14:creationId xmlns:p14="http://schemas.microsoft.com/office/powerpoint/2010/main" val="19211476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880927-655B-4C8A-BB8B-78F7854B84AC}"/>
              </a:ext>
            </a:extLst>
          </p:cNvPr>
          <p:cNvSpPr>
            <a:spLocks noGrp="1"/>
          </p:cNvSpPr>
          <p:nvPr>
            <p:ph idx="1"/>
          </p:nvPr>
        </p:nvSpPr>
        <p:spPr>
          <a:xfrm>
            <a:off x="672353" y="519953"/>
            <a:ext cx="10681447" cy="5657010"/>
          </a:xfrm>
        </p:spPr>
        <p:txBody>
          <a:bodyPr/>
          <a:lstStyle/>
          <a:p>
            <a:endParaRPr lang="en-US"/>
          </a:p>
        </p:txBody>
      </p:sp>
      <p:sp>
        <p:nvSpPr>
          <p:cNvPr id="4" name="Slide Number Placeholder 3">
            <a:extLst>
              <a:ext uri="{FF2B5EF4-FFF2-40B4-BE49-F238E27FC236}">
                <a16:creationId xmlns:a16="http://schemas.microsoft.com/office/drawing/2014/main" id="{B236608E-FC1D-4174-8A8C-D09C82073F49}"/>
              </a:ext>
            </a:extLst>
          </p:cNvPr>
          <p:cNvSpPr>
            <a:spLocks noGrp="1"/>
          </p:cNvSpPr>
          <p:nvPr>
            <p:ph type="sldNum" sz="quarter" idx="12"/>
          </p:nvPr>
        </p:nvSpPr>
        <p:spPr/>
        <p:txBody>
          <a:bodyPr/>
          <a:lstStyle/>
          <a:p>
            <a:fld id="{EE07D45B-956C-4E8C-BD15-C4C1772D1E3C}" type="slidenum">
              <a:rPr lang="en-US" smtClean="0"/>
              <a:t>38</a:t>
            </a:fld>
            <a:endParaRPr lang="en-US"/>
          </a:p>
        </p:txBody>
      </p:sp>
    </p:spTree>
    <p:extLst>
      <p:ext uri="{BB962C8B-B14F-4D97-AF65-F5344CB8AC3E}">
        <p14:creationId xmlns:p14="http://schemas.microsoft.com/office/powerpoint/2010/main" val="3853290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a:lnSpc>
                <a:spcPct val="100000"/>
              </a:lnSpc>
            </a:pPr>
            <a:r>
              <a:rPr lang="tr-TR"/>
              <a:t>so now OR had to think and find some philosophical grounding if possible, to make quantitative analysis meaningful and more productive</a:t>
            </a:r>
          </a:p>
          <a:p>
            <a:pPr>
              <a:lnSpc>
                <a:spcPct val="100000"/>
              </a:lnSpc>
            </a:pPr>
            <a:r>
              <a:rPr lang="en-US"/>
              <a:t>the rise of empirical sciences</a:t>
            </a:r>
            <a:r>
              <a:rPr lang="tr-TR"/>
              <a:t> in the 17th century </a:t>
            </a:r>
            <a:r>
              <a:rPr lang="en-US">
                <a:solidFill>
                  <a:srgbClr val="FF0000"/>
                </a:solidFill>
              </a:rPr>
              <a:t>Enlightenment</a:t>
            </a:r>
            <a:r>
              <a:rPr lang="tr-TR">
                <a:solidFill>
                  <a:srgbClr val="FF0000"/>
                </a:solidFill>
              </a:rPr>
              <a:t> </a:t>
            </a:r>
            <a:r>
              <a:rPr lang="tr-TR"/>
              <a:t>had </a:t>
            </a:r>
            <a:r>
              <a:rPr lang="en-US"/>
              <a:t>established the supremacy of reason </a:t>
            </a:r>
            <a:r>
              <a:rPr lang="tr-TR"/>
              <a:t>opening in the age of </a:t>
            </a:r>
            <a:r>
              <a:rPr lang="tr-TR">
                <a:solidFill>
                  <a:srgbClr val="FF0000"/>
                </a:solidFill>
              </a:rPr>
              <a:t>modernity</a:t>
            </a:r>
          </a:p>
          <a:p>
            <a:pPr>
              <a:lnSpc>
                <a:spcPct val="100000"/>
              </a:lnSpc>
            </a:pPr>
            <a:r>
              <a:rPr lang="tr-TR"/>
              <a:t>OR’s problem was the same as that of modernity; both had regarded the rationalisation of economic activity as unquestionable, which tends to overpower all other areas of human action that makes our lives meaningful</a:t>
            </a:r>
          </a:p>
          <a:p>
            <a:pPr>
              <a:lnSpc>
                <a:spcPct val="100000"/>
              </a:lnSpc>
            </a:pPr>
            <a:r>
              <a:rPr lang="tr-TR"/>
              <a:t>in this talk we shall summarise some insights OR has so far acquired that are rooted in philosophical perspectives</a:t>
            </a:r>
          </a:p>
        </p:txBody>
      </p:sp>
      <p:sp>
        <p:nvSpPr>
          <p:cNvPr id="2" name="Slide Number Placeholder 1">
            <a:extLst>
              <a:ext uri="{FF2B5EF4-FFF2-40B4-BE49-F238E27FC236}">
                <a16:creationId xmlns:a16="http://schemas.microsoft.com/office/drawing/2014/main" id="{5C6ED236-0D3F-4C27-901C-607A4DBFF340}"/>
              </a:ext>
            </a:extLst>
          </p:cNvPr>
          <p:cNvSpPr>
            <a:spLocks noGrp="1"/>
          </p:cNvSpPr>
          <p:nvPr>
            <p:ph type="sldNum" sz="quarter" idx="12"/>
          </p:nvPr>
        </p:nvSpPr>
        <p:spPr/>
        <p:txBody>
          <a:bodyPr/>
          <a:lstStyle/>
          <a:p>
            <a:fld id="{EE07D45B-956C-4E8C-BD15-C4C1772D1E3C}" type="slidenum">
              <a:rPr lang="en-US" smtClean="0"/>
              <a:t>4</a:t>
            </a:fld>
            <a:endParaRPr lang="en-US"/>
          </a:p>
        </p:txBody>
      </p:sp>
    </p:spTree>
    <p:extLst>
      <p:ext uri="{BB962C8B-B14F-4D97-AF65-F5344CB8AC3E}">
        <p14:creationId xmlns:p14="http://schemas.microsoft.com/office/powerpoint/2010/main" val="2455078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marL="0" indent="0">
              <a:lnSpc>
                <a:spcPct val="110000"/>
              </a:lnSpc>
              <a:buNone/>
            </a:pPr>
            <a:r>
              <a:rPr lang="tr-TR" sz="3600">
                <a:solidFill>
                  <a:srgbClr val="FF0000"/>
                </a:solidFill>
              </a:rPr>
              <a:t>ancient Greece and later</a:t>
            </a:r>
          </a:p>
          <a:p>
            <a:pPr>
              <a:lnSpc>
                <a:spcPct val="110000"/>
              </a:lnSpc>
            </a:pPr>
            <a:r>
              <a:rPr lang="tr-TR"/>
              <a:t>Aristoteles was perhaps the first thinker who proposed a systematic classification of the </a:t>
            </a:r>
            <a:r>
              <a:rPr lang="tr-TR">
                <a:solidFill>
                  <a:srgbClr val="FF0000"/>
                </a:solidFill>
              </a:rPr>
              <a:t>types of knowledge </a:t>
            </a:r>
            <a:r>
              <a:rPr lang="tr-TR"/>
              <a:t>that still holds today</a:t>
            </a:r>
          </a:p>
          <a:p>
            <a:pPr>
              <a:lnSpc>
                <a:spcPct val="110000"/>
              </a:lnSpc>
            </a:pPr>
            <a:r>
              <a:rPr lang="en-US" i="1">
                <a:solidFill>
                  <a:srgbClr val="FF0000"/>
                </a:solidFill>
              </a:rPr>
              <a:t>theoria</a:t>
            </a:r>
            <a:r>
              <a:rPr lang="en-US"/>
              <a:t>, </a:t>
            </a:r>
            <a:r>
              <a:rPr lang="tr-TR"/>
              <a:t>ie. scientific knowledge; </a:t>
            </a:r>
            <a:r>
              <a:rPr lang="en-US"/>
              <a:t> </a:t>
            </a:r>
            <a:r>
              <a:rPr lang="en-US" i="1">
                <a:solidFill>
                  <a:srgbClr val="FF0000"/>
                </a:solidFill>
              </a:rPr>
              <a:t>poiesis</a:t>
            </a:r>
            <a:r>
              <a:rPr lang="tr-TR"/>
              <a:t>,</a:t>
            </a:r>
            <a:r>
              <a:rPr lang="en-US"/>
              <a:t> </a:t>
            </a:r>
            <a:r>
              <a:rPr lang="tr-TR"/>
              <a:t>knowledge for production or technology; </a:t>
            </a:r>
            <a:r>
              <a:rPr lang="en-US" i="1">
                <a:solidFill>
                  <a:srgbClr val="FF0000"/>
                </a:solidFill>
              </a:rPr>
              <a:t>praxis</a:t>
            </a:r>
            <a:r>
              <a:rPr lang="tr-TR"/>
              <a:t>, knowledge of the</a:t>
            </a:r>
            <a:r>
              <a:rPr lang="tr-TR">
                <a:solidFill>
                  <a:srgbClr val="FF0000"/>
                </a:solidFill>
              </a:rPr>
              <a:t> interactions of individuals with other individuals and with society</a:t>
            </a:r>
          </a:p>
          <a:p>
            <a:pPr>
              <a:lnSpc>
                <a:spcPct val="110000"/>
              </a:lnSpc>
            </a:pPr>
            <a:r>
              <a:rPr lang="tr-TR" i="1"/>
              <a:t>t</a:t>
            </a:r>
            <a:r>
              <a:rPr lang="en-US" i="1"/>
              <a:t>heoria </a:t>
            </a:r>
            <a:r>
              <a:rPr lang="tr-TR" i="1"/>
              <a:t>and</a:t>
            </a:r>
            <a:r>
              <a:rPr lang="en-US" i="1"/>
              <a:t> poiesis</a:t>
            </a:r>
            <a:r>
              <a:rPr lang="tr-TR" i="1"/>
              <a:t> </a:t>
            </a:r>
            <a:r>
              <a:rPr lang="tr-TR"/>
              <a:t>can be possible with rational thought, the idea that gave rise to the </a:t>
            </a:r>
            <a:r>
              <a:rPr lang="tr-TR">
                <a:solidFill>
                  <a:srgbClr val="FF0000"/>
                </a:solidFill>
              </a:rPr>
              <a:t>emergence of science</a:t>
            </a:r>
          </a:p>
          <a:p>
            <a:pPr>
              <a:lnSpc>
                <a:spcPct val="110000"/>
              </a:lnSpc>
            </a:pPr>
            <a:r>
              <a:rPr lang="tr-TR" i="1"/>
              <a:t>praxis</a:t>
            </a:r>
            <a:r>
              <a:rPr lang="tr-TR"/>
              <a:t> is associated with ethics, morality, justice and politics; ie. with normative choices that cannot be subjected to rationalisation </a:t>
            </a:r>
            <a:endParaRPr lang="tr-TR">
              <a:solidFill>
                <a:srgbClr val="FF0000"/>
              </a:solidFill>
            </a:endParaRPr>
          </a:p>
          <a:p>
            <a:pPr marL="0" indent="0">
              <a:buNone/>
            </a:pPr>
            <a:endParaRPr lang="tr-TR"/>
          </a:p>
          <a:p>
            <a:endParaRPr lang="en-US"/>
          </a:p>
        </p:txBody>
      </p:sp>
      <p:sp>
        <p:nvSpPr>
          <p:cNvPr id="2" name="Slide Number Placeholder 1">
            <a:extLst>
              <a:ext uri="{FF2B5EF4-FFF2-40B4-BE49-F238E27FC236}">
                <a16:creationId xmlns:a16="http://schemas.microsoft.com/office/drawing/2014/main" id="{A6C25559-F5F2-4684-8180-B4A0F3140155}"/>
              </a:ext>
            </a:extLst>
          </p:cNvPr>
          <p:cNvSpPr>
            <a:spLocks noGrp="1"/>
          </p:cNvSpPr>
          <p:nvPr>
            <p:ph type="sldNum" sz="quarter" idx="12"/>
          </p:nvPr>
        </p:nvSpPr>
        <p:spPr/>
        <p:txBody>
          <a:bodyPr/>
          <a:lstStyle/>
          <a:p>
            <a:fld id="{EE07D45B-956C-4E8C-BD15-C4C1772D1E3C}" type="slidenum">
              <a:rPr lang="en-US" smtClean="0"/>
              <a:t>5</a:t>
            </a:fld>
            <a:endParaRPr lang="en-US"/>
          </a:p>
        </p:txBody>
      </p:sp>
    </p:spTree>
    <p:extLst>
      <p:ext uri="{BB962C8B-B14F-4D97-AF65-F5344CB8AC3E}">
        <p14:creationId xmlns:p14="http://schemas.microsoft.com/office/powerpoint/2010/main" val="1948323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pPr>
              <a:lnSpc>
                <a:spcPct val="110000"/>
              </a:lnSpc>
            </a:pPr>
            <a:r>
              <a:rPr lang="tr-TR"/>
              <a:t>theoretical inquiry  proceeds with </a:t>
            </a:r>
            <a:r>
              <a:rPr lang="tr-TR">
                <a:solidFill>
                  <a:srgbClr val="FF0000"/>
                </a:solidFill>
              </a:rPr>
              <a:t>analysis</a:t>
            </a:r>
            <a:r>
              <a:rPr lang="tr-TR"/>
              <a:t> whereas practical inquiry must proceed with </a:t>
            </a:r>
            <a:r>
              <a:rPr lang="tr-TR">
                <a:solidFill>
                  <a:srgbClr val="FF0000"/>
                </a:solidFill>
              </a:rPr>
              <a:t>dialectics</a:t>
            </a:r>
          </a:p>
          <a:p>
            <a:pPr>
              <a:lnSpc>
                <a:spcPct val="110000"/>
              </a:lnSpc>
            </a:pPr>
            <a:r>
              <a:rPr lang="tr-TR"/>
              <a:t>this does not mean that theory and practice can be separated, but that they are separated </a:t>
            </a:r>
            <a:r>
              <a:rPr lang="tr-TR" u="sng"/>
              <a:t>only</a:t>
            </a:r>
            <a:r>
              <a:rPr lang="tr-TR"/>
              <a:t> in their methods of inquiry</a:t>
            </a:r>
          </a:p>
          <a:p>
            <a:pPr>
              <a:lnSpc>
                <a:spcPct val="110000"/>
              </a:lnSpc>
            </a:pPr>
            <a:r>
              <a:rPr lang="tr-TR"/>
              <a:t>hence knowledge is indivisible and is associated with the</a:t>
            </a:r>
            <a:r>
              <a:rPr lang="tr-TR">
                <a:solidFill>
                  <a:srgbClr val="FF0000"/>
                </a:solidFill>
              </a:rPr>
              <a:t> whole system</a:t>
            </a:r>
          </a:p>
          <a:p>
            <a:pPr>
              <a:lnSpc>
                <a:spcPct val="110000"/>
              </a:lnSpc>
            </a:pPr>
            <a:r>
              <a:rPr lang="tr-TR"/>
              <a:t>later </a:t>
            </a:r>
            <a:r>
              <a:rPr lang="tr-TR">
                <a:solidFill>
                  <a:srgbClr val="FF0000"/>
                </a:solidFill>
              </a:rPr>
              <a:t>Hegel </a:t>
            </a:r>
            <a:r>
              <a:rPr lang="tr-TR"/>
              <a:t>would put it as follows: ‘‘ </a:t>
            </a:r>
            <a:r>
              <a:rPr lang="tr-TR" i="1">
                <a:solidFill>
                  <a:srgbClr val="FF0000"/>
                </a:solidFill>
              </a:rPr>
              <a:t>the true is the whole, but the whole is only the essence perfecting itself through its development</a:t>
            </a:r>
            <a:r>
              <a:rPr lang="tr-TR"/>
              <a:t>’’</a:t>
            </a:r>
          </a:p>
          <a:p>
            <a:pPr>
              <a:lnSpc>
                <a:spcPct val="110000"/>
              </a:lnSpc>
            </a:pPr>
            <a:r>
              <a:rPr lang="tr-TR"/>
              <a:t>this relates directly to OR, as Churchman puts it: </a:t>
            </a:r>
            <a:r>
              <a:rPr lang="tr-TR">
                <a:solidFill>
                  <a:srgbClr val="FF0000"/>
                </a:solidFill>
              </a:rPr>
              <a:t>‘‘</a:t>
            </a:r>
            <a:r>
              <a:rPr lang="en-GB" i="1">
                <a:solidFill>
                  <a:srgbClr val="FF0000"/>
                </a:solidFill>
              </a:rPr>
              <a:t>the joy of OR is that it is in the center of the deepest mysteries of the human race, because, academically speaking, it has taken on the whole syste</a:t>
            </a:r>
            <a:r>
              <a:rPr lang="tr-TR" i="1">
                <a:solidFill>
                  <a:srgbClr val="FF0000"/>
                </a:solidFill>
              </a:rPr>
              <a:t>m’’</a:t>
            </a:r>
            <a:endParaRPr lang="tr-TR">
              <a:solidFill>
                <a:srgbClr val="FF0000"/>
              </a:solidFill>
            </a:endParaRPr>
          </a:p>
          <a:p>
            <a:pPr>
              <a:lnSpc>
                <a:spcPct val="110000"/>
              </a:lnSpc>
            </a:pPr>
            <a:endParaRPr lang="tr-TR">
              <a:solidFill>
                <a:srgbClr val="FF0000"/>
              </a:solidFill>
            </a:endParaRPr>
          </a:p>
          <a:p>
            <a:pPr>
              <a:lnSpc>
                <a:spcPct val="120000"/>
              </a:lnSpc>
            </a:pPr>
            <a:endParaRPr lang="en-US"/>
          </a:p>
          <a:p>
            <a:pPr marL="0" indent="0">
              <a:buNone/>
            </a:pPr>
            <a:endParaRPr lang="en-US"/>
          </a:p>
        </p:txBody>
      </p:sp>
      <p:sp>
        <p:nvSpPr>
          <p:cNvPr id="2" name="Slide Number Placeholder 1">
            <a:extLst>
              <a:ext uri="{FF2B5EF4-FFF2-40B4-BE49-F238E27FC236}">
                <a16:creationId xmlns:a16="http://schemas.microsoft.com/office/drawing/2014/main" id="{A55F2996-FD43-4A4E-80C0-2FC2918DF09E}"/>
              </a:ext>
            </a:extLst>
          </p:cNvPr>
          <p:cNvSpPr>
            <a:spLocks noGrp="1"/>
          </p:cNvSpPr>
          <p:nvPr>
            <p:ph type="sldNum" sz="quarter" idx="12"/>
          </p:nvPr>
        </p:nvSpPr>
        <p:spPr/>
        <p:txBody>
          <a:bodyPr/>
          <a:lstStyle/>
          <a:p>
            <a:fld id="{EE07D45B-956C-4E8C-BD15-C4C1772D1E3C}" type="slidenum">
              <a:rPr lang="en-US" smtClean="0"/>
              <a:t>6</a:t>
            </a:fld>
            <a:endParaRPr lang="en-US"/>
          </a:p>
        </p:txBody>
      </p:sp>
    </p:spTree>
    <p:extLst>
      <p:ext uri="{BB962C8B-B14F-4D97-AF65-F5344CB8AC3E}">
        <p14:creationId xmlns:p14="http://schemas.microsoft.com/office/powerpoint/2010/main" val="8998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lstStyle/>
          <a:p>
            <a:pPr>
              <a:lnSpc>
                <a:spcPct val="100000"/>
              </a:lnSpc>
            </a:pPr>
            <a:r>
              <a:rPr lang="tr-TR"/>
              <a:t>the classification of knowledge into the theoretical and the practical survived for 2000 years </a:t>
            </a:r>
          </a:p>
          <a:p>
            <a:pPr>
              <a:lnSpc>
                <a:spcPct val="100000"/>
              </a:lnSpc>
            </a:pPr>
            <a:r>
              <a:rPr lang="tr-TR"/>
              <a:t>during this time </a:t>
            </a:r>
            <a:r>
              <a:rPr lang="en-US"/>
              <a:t>the path to </a:t>
            </a:r>
            <a:r>
              <a:rPr lang="tr-TR"/>
              <a:t>scientific </a:t>
            </a:r>
            <a:r>
              <a:rPr lang="en-US"/>
              <a:t>knowledge </a:t>
            </a:r>
            <a:r>
              <a:rPr lang="tr-TR"/>
              <a:t>was supposed to </a:t>
            </a:r>
            <a:r>
              <a:rPr lang="en-US"/>
              <a:t>follow either of two traditions: </a:t>
            </a:r>
            <a:r>
              <a:rPr lang="en-US">
                <a:solidFill>
                  <a:srgbClr val="FF0000"/>
                </a:solidFill>
              </a:rPr>
              <a:t>rationalism</a:t>
            </a:r>
            <a:r>
              <a:rPr lang="en-US"/>
              <a:t> or </a:t>
            </a:r>
            <a:r>
              <a:rPr lang="en-US">
                <a:solidFill>
                  <a:srgbClr val="FF0000"/>
                </a:solidFill>
              </a:rPr>
              <a:t>empiricism</a:t>
            </a:r>
            <a:r>
              <a:rPr lang="tr-TR" b="1" i="1"/>
              <a:t>; </a:t>
            </a:r>
            <a:r>
              <a:rPr lang="tr-TR"/>
              <a:t>the first associated with Plato, and the second with his pupil Aristoteles</a:t>
            </a:r>
          </a:p>
          <a:p>
            <a:pPr>
              <a:lnSpc>
                <a:spcPct val="100000"/>
              </a:lnSpc>
            </a:pPr>
            <a:r>
              <a:rPr lang="en-US"/>
              <a:t>rationalism says that all knowledge is acquired using </a:t>
            </a:r>
            <a:r>
              <a:rPr lang="en-US">
                <a:solidFill>
                  <a:srgbClr val="FF0000"/>
                </a:solidFill>
              </a:rPr>
              <a:t>deductive</a:t>
            </a:r>
            <a:r>
              <a:rPr lang="en-US" b="1" i="1"/>
              <a:t> </a:t>
            </a:r>
            <a:r>
              <a:rPr lang="en-US">
                <a:solidFill>
                  <a:srgbClr val="FF0000"/>
                </a:solidFill>
              </a:rPr>
              <a:t>inference</a:t>
            </a:r>
            <a:r>
              <a:rPr lang="en-US"/>
              <a:t>, or </a:t>
            </a:r>
            <a:r>
              <a:rPr lang="en-US">
                <a:solidFill>
                  <a:srgbClr val="FF0000"/>
                </a:solidFill>
              </a:rPr>
              <a:t>logic</a:t>
            </a:r>
            <a:r>
              <a:rPr lang="en-US"/>
              <a:t> </a:t>
            </a:r>
            <a:r>
              <a:rPr lang="tr-TR"/>
              <a:t>; t</a:t>
            </a:r>
            <a:r>
              <a:rPr lang="en-US"/>
              <a:t>his type of knowledge is </a:t>
            </a:r>
            <a:r>
              <a:rPr lang="en-US">
                <a:solidFill>
                  <a:srgbClr val="FF0000"/>
                </a:solidFill>
              </a:rPr>
              <a:t>a</a:t>
            </a:r>
            <a:r>
              <a:rPr lang="tr-TR">
                <a:solidFill>
                  <a:srgbClr val="FF0000"/>
                </a:solidFill>
              </a:rPr>
              <a:t> </a:t>
            </a:r>
            <a:r>
              <a:rPr lang="en-US">
                <a:solidFill>
                  <a:srgbClr val="FF0000"/>
                </a:solidFill>
              </a:rPr>
              <a:t>priori</a:t>
            </a:r>
            <a:r>
              <a:rPr lang="tr-TR"/>
              <a:t>;</a:t>
            </a:r>
            <a:r>
              <a:rPr lang="en-US"/>
              <a:t> </a:t>
            </a:r>
            <a:r>
              <a:rPr lang="tr-TR"/>
              <a:t>e</a:t>
            </a:r>
            <a:r>
              <a:rPr lang="en-US"/>
              <a:t>xperience can only awaken </a:t>
            </a:r>
            <a:r>
              <a:rPr lang="tr-TR"/>
              <a:t>dormant</a:t>
            </a:r>
            <a:r>
              <a:rPr lang="en-US"/>
              <a:t> knowledge</a:t>
            </a:r>
            <a:endParaRPr lang="tr-TR"/>
          </a:p>
          <a:p>
            <a:pPr>
              <a:lnSpc>
                <a:spcPct val="100000"/>
              </a:lnSpc>
            </a:pPr>
            <a:r>
              <a:rPr lang="tr-TR"/>
              <a:t>e</a:t>
            </a:r>
            <a:r>
              <a:rPr lang="en-US"/>
              <a:t>mpiricism on the other hand say</a:t>
            </a:r>
            <a:r>
              <a:rPr lang="tr-TR"/>
              <a:t>s</a:t>
            </a:r>
            <a:r>
              <a:rPr lang="en-US"/>
              <a:t> all knowledge is based on experience and is the product of </a:t>
            </a:r>
            <a:r>
              <a:rPr lang="en-US">
                <a:solidFill>
                  <a:srgbClr val="FF0000"/>
                </a:solidFill>
              </a:rPr>
              <a:t>inductive</a:t>
            </a:r>
            <a:r>
              <a:rPr lang="en-US" b="1" i="1">
                <a:solidFill>
                  <a:srgbClr val="FF0000"/>
                </a:solidFill>
              </a:rPr>
              <a:t> </a:t>
            </a:r>
            <a:r>
              <a:rPr lang="en-US">
                <a:solidFill>
                  <a:srgbClr val="FF0000"/>
                </a:solidFill>
              </a:rPr>
              <a:t>inference </a:t>
            </a:r>
            <a:endParaRPr lang="tr-TR">
              <a:solidFill>
                <a:srgbClr val="FF0000"/>
              </a:solidFill>
            </a:endParaRPr>
          </a:p>
          <a:p>
            <a:pPr>
              <a:lnSpc>
                <a:spcPct val="120000"/>
              </a:lnSpc>
            </a:pPr>
            <a:endParaRPr lang="tr-TR"/>
          </a:p>
          <a:p>
            <a:endParaRPr lang="en-US"/>
          </a:p>
        </p:txBody>
      </p:sp>
      <p:sp>
        <p:nvSpPr>
          <p:cNvPr id="2" name="Slide Number Placeholder 1">
            <a:extLst>
              <a:ext uri="{FF2B5EF4-FFF2-40B4-BE49-F238E27FC236}">
                <a16:creationId xmlns:a16="http://schemas.microsoft.com/office/drawing/2014/main" id="{1044615F-FA18-4008-A2AD-5DE32BC895D7}"/>
              </a:ext>
            </a:extLst>
          </p:cNvPr>
          <p:cNvSpPr>
            <a:spLocks noGrp="1"/>
          </p:cNvSpPr>
          <p:nvPr>
            <p:ph type="sldNum" sz="quarter" idx="12"/>
          </p:nvPr>
        </p:nvSpPr>
        <p:spPr/>
        <p:txBody>
          <a:bodyPr/>
          <a:lstStyle/>
          <a:p>
            <a:fld id="{EE07D45B-956C-4E8C-BD15-C4C1772D1E3C}" type="slidenum">
              <a:rPr lang="en-US" smtClean="0"/>
              <a:t>7</a:t>
            </a:fld>
            <a:endParaRPr lang="en-US"/>
          </a:p>
        </p:txBody>
      </p:sp>
    </p:spTree>
    <p:extLst>
      <p:ext uri="{BB962C8B-B14F-4D97-AF65-F5344CB8AC3E}">
        <p14:creationId xmlns:p14="http://schemas.microsoft.com/office/powerpoint/2010/main" val="3024631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a:bodyPr>
          <a:lstStyle/>
          <a:p>
            <a:r>
              <a:rPr lang="tr-TR"/>
              <a:t>according to </a:t>
            </a:r>
            <a:r>
              <a:rPr lang="en-US"/>
              <a:t>rationalism</a:t>
            </a:r>
            <a:r>
              <a:rPr lang="tr-TR"/>
              <a:t> </a:t>
            </a:r>
            <a:r>
              <a:rPr lang="en-US">
                <a:solidFill>
                  <a:srgbClr val="FF0000"/>
                </a:solidFill>
              </a:rPr>
              <a:t>cognitive</a:t>
            </a:r>
            <a:r>
              <a:rPr lang="en-US"/>
              <a:t> </a:t>
            </a:r>
            <a:r>
              <a:rPr lang="en-US">
                <a:solidFill>
                  <a:srgbClr val="FF0000"/>
                </a:solidFill>
              </a:rPr>
              <a:t>propositions</a:t>
            </a:r>
            <a:r>
              <a:rPr lang="en-US"/>
              <a:t> </a:t>
            </a:r>
            <a:r>
              <a:rPr lang="tr-TR"/>
              <a:t>(ie. propositions to do with thought and inference)</a:t>
            </a:r>
            <a:r>
              <a:rPr lang="en-US"/>
              <a:t> </a:t>
            </a:r>
            <a:r>
              <a:rPr lang="tr-TR"/>
              <a:t>must</a:t>
            </a:r>
            <a:r>
              <a:rPr lang="en-US"/>
              <a:t> be </a:t>
            </a:r>
            <a:r>
              <a:rPr lang="en-US">
                <a:solidFill>
                  <a:srgbClr val="FF0000"/>
                </a:solidFill>
              </a:rPr>
              <a:t>analytic</a:t>
            </a:r>
            <a:r>
              <a:rPr lang="tr-TR">
                <a:solidFill>
                  <a:srgbClr val="FF0000"/>
                </a:solidFill>
              </a:rPr>
              <a:t>;</a:t>
            </a:r>
            <a:r>
              <a:rPr lang="tr-TR"/>
              <a:t> according to </a:t>
            </a:r>
            <a:r>
              <a:rPr lang="en-US"/>
              <a:t>empiricism they all </a:t>
            </a:r>
            <a:r>
              <a:rPr lang="tr-TR"/>
              <a:t>must</a:t>
            </a:r>
            <a:r>
              <a:rPr lang="en-US"/>
              <a:t> be </a:t>
            </a:r>
            <a:r>
              <a:rPr lang="en-US">
                <a:solidFill>
                  <a:srgbClr val="FF0000"/>
                </a:solidFill>
              </a:rPr>
              <a:t>empirical</a:t>
            </a:r>
            <a:endParaRPr lang="tr-TR">
              <a:solidFill>
                <a:srgbClr val="FF0000"/>
              </a:solidFill>
            </a:endParaRPr>
          </a:p>
          <a:p>
            <a:r>
              <a:rPr lang="tr-TR"/>
              <a:t>a</a:t>
            </a:r>
            <a:r>
              <a:rPr lang="en-US"/>
              <a:t>nalytic statements are of the form: “A is B” where </a:t>
            </a:r>
            <a:r>
              <a:rPr lang="tr-TR"/>
              <a:t>A</a:t>
            </a:r>
            <a:r>
              <a:rPr lang="en-US"/>
              <a:t> belongs to </a:t>
            </a:r>
            <a:r>
              <a:rPr lang="tr-TR"/>
              <a:t>B</a:t>
            </a:r>
            <a:r>
              <a:rPr lang="en-US"/>
              <a:t>; </a:t>
            </a:r>
            <a:r>
              <a:rPr lang="tr-TR"/>
              <a:t>eg.  ‘’</a:t>
            </a:r>
            <a:r>
              <a:rPr lang="tr-TR" i="1"/>
              <a:t>all fathers are male</a:t>
            </a:r>
            <a:r>
              <a:rPr lang="tr-TR"/>
              <a:t>’’ </a:t>
            </a:r>
            <a:r>
              <a:rPr lang="en-US"/>
              <a:t>and hence they are a priori </a:t>
            </a:r>
            <a:r>
              <a:rPr lang="en-US">
                <a:solidFill>
                  <a:srgbClr val="FF0000"/>
                </a:solidFill>
              </a:rPr>
              <a:t>tautologies</a:t>
            </a:r>
            <a:endParaRPr lang="tr-TR">
              <a:solidFill>
                <a:srgbClr val="FF0000"/>
              </a:solidFill>
            </a:endParaRPr>
          </a:p>
          <a:p>
            <a:r>
              <a:rPr lang="tr-TR"/>
              <a:t>e</a:t>
            </a:r>
            <a:r>
              <a:rPr lang="en-US"/>
              <a:t>mpirical propositions however, in which </a:t>
            </a:r>
            <a:r>
              <a:rPr lang="tr-TR"/>
              <a:t>A</a:t>
            </a:r>
            <a:r>
              <a:rPr lang="en-US"/>
              <a:t> does not necessarily belong to </a:t>
            </a:r>
            <a:r>
              <a:rPr lang="tr-TR"/>
              <a:t>B</a:t>
            </a:r>
            <a:r>
              <a:rPr lang="en-US"/>
              <a:t>, are said to have </a:t>
            </a:r>
            <a:r>
              <a:rPr lang="en-US">
                <a:solidFill>
                  <a:srgbClr val="FF0000"/>
                </a:solidFill>
              </a:rPr>
              <a:t>empirical</a:t>
            </a:r>
            <a:r>
              <a:rPr lang="en-US" b="1" i="1"/>
              <a:t> </a:t>
            </a:r>
            <a:r>
              <a:rPr lang="en-US">
                <a:solidFill>
                  <a:srgbClr val="FF0000"/>
                </a:solidFill>
              </a:rPr>
              <a:t>content</a:t>
            </a:r>
            <a:r>
              <a:rPr lang="tr-TR">
                <a:solidFill>
                  <a:srgbClr val="FF0000"/>
                </a:solidFill>
              </a:rPr>
              <a:t>;</a:t>
            </a:r>
            <a:r>
              <a:rPr lang="tr-TR"/>
              <a:t> eg. ‘’</a:t>
            </a:r>
            <a:r>
              <a:rPr lang="tr-TR" i="1"/>
              <a:t>all fathers are liars</a:t>
            </a:r>
            <a:r>
              <a:rPr lang="tr-TR"/>
              <a:t>’’</a:t>
            </a:r>
          </a:p>
          <a:p>
            <a:r>
              <a:rPr lang="en-US"/>
              <a:t>the difficulty with empirical propositions is that </a:t>
            </a:r>
            <a:r>
              <a:rPr lang="tr-TR">
                <a:solidFill>
                  <a:srgbClr val="FF0000"/>
                </a:solidFill>
              </a:rPr>
              <a:t>induction </a:t>
            </a:r>
            <a:r>
              <a:rPr lang="en-US">
                <a:solidFill>
                  <a:srgbClr val="FF0000"/>
                </a:solidFill>
              </a:rPr>
              <a:t>cannot </a:t>
            </a:r>
            <a:r>
              <a:rPr lang="tr-TR">
                <a:solidFill>
                  <a:srgbClr val="FF0000"/>
                </a:solidFill>
              </a:rPr>
              <a:t>lead</a:t>
            </a:r>
            <a:r>
              <a:rPr lang="en-US">
                <a:solidFill>
                  <a:srgbClr val="FF0000"/>
                </a:solidFill>
              </a:rPr>
              <a:t> to a generalisation</a:t>
            </a:r>
            <a:r>
              <a:rPr lang="en-US"/>
              <a:t> since contrary evidence </a:t>
            </a:r>
            <a:r>
              <a:rPr lang="tr-TR"/>
              <a:t>cannot</a:t>
            </a:r>
            <a:r>
              <a:rPr lang="en-US"/>
              <a:t> be ruled out</a:t>
            </a:r>
            <a:endParaRPr lang="tr-TR"/>
          </a:p>
          <a:p>
            <a:r>
              <a:rPr lang="tr-TR">
                <a:solidFill>
                  <a:srgbClr val="FF0000"/>
                </a:solidFill>
              </a:rPr>
              <a:t>Hume</a:t>
            </a:r>
            <a:r>
              <a:rPr lang="tr-TR"/>
              <a:t> defined this as </a:t>
            </a:r>
            <a:r>
              <a:rPr lang="tr-TR">
                <a:solidFill>
                  <a:srgbClr val="FF0000"/>
                </a:solidFill>
              </a:rPr>
              <a:t>the</a:t>
            </a:r>
            <a:r>
              <a:rPr lang="tr-TR"/>
              <a:t> </a:t>
            </a:r>
            <a:r>
              <a:rPr lang="en-US">
                <a:solidFill>
                  <a:srgbClr val="FF0000"/>
                </a:solidFill>
              </a:rPr>
              <a:t>problem</a:t>
            </a:r>
            <a:r>
              <a:rPr lang="en-US" b="1" i="1">
                <a:solidFill>
                  <a:srgbClr val="FF0000"/>
                </a:solidFill>
              </a:rPr>
              <a:t> </a:t>
            </a:r>
            <a:r>
              <a:rPr lang="en-US">
                <a:solidFill>
                  <a:srgbClr val="FF0000"/>
                </a:solidFill>
              </a:rPr>
              <a:t>of</a:t>
            </a:r>
            <a:r>
              <a:rPr lang="en-US" b="1" i="1">
                <a:solidFill>
                  <a:srgbClr val="FF0000"/>
                </a:solidFill>
              </a:rPr>
              <a:t> </a:t>
            </a:r>
            <a:r>
              <a:rPr lang="en-US">
                <a:solidFill>
                  <a:srgbClr val="FF0000"/>
                </a:solidFill>
              </a:rPr>
              <a:t>induction </a:t>
            </a:r>
            <a:r>
              <a:rPr lang="tr-TR"/>
              <a:t>which discards for good, </a:t>
            </a:r>
            <a:r>
              <a:rPr lang="tr-TR">
                <a:solidFill>
                  <a:srgbClr val="FF0000"/>
                </a:solidFill>
              </a:rPr>
              <a:t>the possibility of </a:t>
            </a:r>
            <a:r>
              <a:rPr lang="en-US">
                <a:solidFill>
                  <a:srgbClr val="FF0000"/>
                </a:solidFill>
              </a:rPr>
              <a:t>proof in science</a:t>
            </a:r>
            <a:endParaRPr lang="en-US"/>
          </a:p>
          <a:p>
            <a:endParaRPr lang="tr-TR"/>
          </a:p>
          <a:p>
            <a:endParaRPr lang="tr-TR"/>
          </a:p>
          <a:p>
            <a:endParaRPr lang="en-US"/>
          </a:p>
        </p:txBody>
      </p:sp>
      <p:sp>
        <p:nvSpPr>
          <p:cNvPr id="2" name="Slide Number Placeholder 1">
            <a:extLst>
              <a:ext uri="{FF2B5EF4-FFF2-40B4-BE49-F238E27FC236}">
                <a16:creationId xmlns:a16="http://schemas.microsoft.com/office/drawing/2014/main" id="{C9CF915C-F9CA-4E58-8003-89248097F089}"/>
              </a:ext>
            </a:extLst>
          </p:cNvPr>
          <p:cNvSpPr>
            <a:spLocks noGrp="1"/>
          </p:cNvSpPr>
          <p:nvPr>
            <p:ph type="sldNum" sz="quarter" idx="12"/>
          </p:nvPr>
        </p:nvSpPr>
        <p:spPr/>
        <p:txBody>
          <a:bodyPr/>
          <a:lstStyle/>
          <a:p>
            <a:fld id="{EE07D45B-956C-4E8C-BD15-C4C1772D1E3C}" type="slidenum">
              <a:rPr lang="en-US" smtClean="0"/>
              <a:t>8</a:t>
            </a:fld>
            <a:endParaRPr lang="en-US"/>
          </a:p>
        </p:txBody>
      </p:sp>
    </p:spTree>
    <p:extLst>
      <p:ext uri="{BB962C8B-B14F-4D97-AF65-F5344CB8AC3E}">
        <p14:creationId xmlns:p14="http://schemas.microsoft.com/office/powerpoint/2010/main" val="418335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2CA069-2A0F-4AC8-926E-4A295F106827}"/>
              </a:ext>
            </a:extLst>
          </p:cNvPr>
          <p:cNvSpPr>
            <a:spLocks noGrp="1"/>
          </p:cNvSpPr>
          <p:nvPr>
            <p:ph idx="1"/>
          </p:nvPr>
        </p:nvSpPr>
        <p:spPr>
          <a:xfrm>
            <a:off x="699247" y="528918"/>
            <a:ext cx="10654553" cy="5648045"/>
          </a:xfrm>
        </p:spPr>
        <p:txBody>
          <a:bodyPr>
            <a:normAutofit fontScale="32500" lnSpcReduction="20000"/>
          </a:bodyPr>
          <a:lstStyle/>
          <a:p>
            <a:pPr marL="0" indent="0">
              <a:lnSpc>
                <a:spcPct val="120000"/>
              </a:lnSpc>
              <a:buNone/>
            </a:pPr>
            <a:r>
              <a:rPr lang="tr-TR" sz="11100">
                <a:solidFill>
                  <a:srgbClr val="FF0000"/>
                </a:solidFill>
              </a:rPr>
              <a:t>Kant’s synthesis</a:t>
            </a:r>
          </a:p>
          <a:p>
            <a:pPr>
              <a:lnSpc>
                <a:spcPct val="120000"/>
              </a:lnSpc>
              <a:spcBef>
                <a:spcPts val="0"/>
              </a:spcBef>
              <a:spcAft>
                <a:spcPts val="600"/>
              </a:spcAft>
            </a:pPr>
            <a:r>
              <a:rPr lang="tr-TR" sz="8600"/>
              <a:t>b</a:t>
            </a:r>
            <a:r>
              <a:rPr lang="en-US" sz="8600"/>
              <a:t>oth rationalism and empiricism </a:t>
            </a:r>
            <a:r>
              <a:rPr lang="tr-TR" sz="8600"/>
              <a:t>are important but both </a:t>
            </a:r>
            <a:r>
              <a:rPr lang="en-US" sz="8600"/>
              <a:t>run into difficulties</a:t>
            </a:r>
            <a:endParaRPr lang="tr-TR" sz="8600"/>
          </a:p>
          <a:p>
            <a:pPr>
              <a:lnSpc>
                <a:spcPct val="120000"/>
              </a:lnSpc>
              <a:spcBef>
                <a:spcPts val="0"/>
              </a:spcBef>
              <a:spcAft>
                <a:spcPts val="600"/>
              </a:spcAft>
            </a:pPr>
            <a:r>
              <a:rPr lang="tr-TR" sz="8600"/>
              <a:t>it was</a:t>
            </a:r>
            <a:r>
              <a:rPr lang="en-US" sz="8600"/>
              <a:t> Kant </a:t>
            </a:r>
            <a:r>
              <a:rPr lang="tr-TR" sz="8600"/>
              <a:t>who resolved </a:t>
            </a:r>
            <a:r>
              <a:rPr lang="en-US" sz="8600"/>
              <a:t>th</a:t>
            </a:r>
            <a:r>
              <a:rPr lang="tr-TR" sz="8600"/>
              <a:t>e</a:t>
            </a:r>
            <a:r>
              <a:rPr lang="en-US" sz="8600"/>
              <a:t> conflict</a:t>
            </a:r>
            <a:r>
              <a:rPr lang="tr-TR" sz="8600"/>
              <a:t> by </a:t>
            </a:r>
            <a:r>
              <a:rPr lang="en-US" sz="8600"/>
              <a:t>reclassify</a:t>
            </a:r>
            <a:r>
              <a:rPr lang="tr-TR" sz="8600"/>
              <a:t>ing</a:t>
            </a:r>
            <a:r>
              <a:rPr lang="en-US" sz="8600"/>
              <a:t> cognitive propositions as either </a:t>
            </a:r>
            <a:r>
              <a:rPr lang="en-US" sz="8600">
                <a:solidFill>
                  <a:srgbClr val="FF0000"/>
                </a:solidFill>
              </a:rPr>
              <a:t>analytic</a:t>
            </a:r>
            <a:r>
              <a:rPr lang="en-US" sz="8600"/>
              <a:t> or </a:t>
            </a:r>
            <a:r>
              <a:rPr lang="en-US" sz="8600">
                <a:solidFill>
                  <a:srgbClr val="FF0000"/>
                </a:solidFill>
              </a:rPr>
              <a:t>synthetic</a:t>
            </a:r>
            <a:r>
              <a:rPr lang="en-US" sz="8600" b="1" i="1"/>
              <a:t>,</a:t>
            </a:r>
            <a:r>
              <a:rPr lang="en-US" sz="8600"/>
              <a:t> and at the same time as either </a:t>
            </a:r>
            <a:r>
              <a:rPr lang="en-US" sz="8600">
                <a:solidFill>
                  <a:srgbClr val="FF0000"/>
                </a:solidFill>
              </a:rPr>
              <a:t>a</a:t>
            </a:r>
            <a:r>
              <a:rPr lang="tr-TR" sz="8600">
                <a:solidFill>
                  <a:srgbClr val="FF0000"/>
                </a:solidFill>
              </a:rPr>
              <a:t> </a:t>
            </a:r>
            <a:r>
              <a:rPr lang="en-US" sz="8600">
                <a:solidFill>
                  <a:srgbClr val="FF0000"/>
                </a:solidFill>
              </a:rPr>
              <a:t>priori</a:t>
            </a:r>
            <a:r>
              <a:rPr lang="en-US" sz="8600"/>
              <a:t> or </a:t>
            </a:r>
            <a:r>
              <a:rPr lang="en-US" sz="8600">
                <a:solidFill>
                  <a:srgbClr val="FF0000"/>
                </a:solidFill>
              </a:rPr>
              <a:t>a</a:t>
            </a:r>
            <a:r>
              <a:rPr lang="tr-TR" sz="8600">
                <a:solidFill>
                  <a:srgbClr val="FF0000"/>
                </a:solidFill>
              </a:rPr>
              <a:t> </a:t>
            </a:r>
            <a:r>
              <a:rPr lang="en-US" sz="8600">
                <a:solidFill>
                  <a:srgbClr val="FF0000"/>
                </a:solidFill>
              </a:rPr>
              <a:t>posteriori</a:t>
            </a:r>
            <a:endParaRPr lang="tr-TR" sz="8600">
              <a:solidFill>
                <a:srgbClr val="FF0000"/>
              </a:solidFill>
            </a:endParaRPr>
          </a:p>
          <a:p>
            <a:pPr>
              <a:lnSpc>
                <a:spcPct val="120000"/>
              </a:lnSpc>
              <a:spcBef>
                <a:spcPts val="0"/>
              </a:spcBef>
              <a:spcAft>
                <a:spcPts val="600"/>
              </a:spcAft>
            </a:pPr>
            <a:r>
              <a:rPr lang="en-US" sz="8600"/>
              <a:t>analytic propositions are necessarily a priori, that is they are all </a:t>
            </a:r>
            <a:r>
              <a:rPr lang="en-US" sz="8600">
                <a:solidFill>
                  <a:srgbClr val="FF0000"/>
                </a:solidFill>
              </a:rPr>
              <a:t>analytic a priori</a:t>
            </a:r>
            <a:r>
              <a:rPr lang="en-US" sz="8600" b="1" i="1"/>
              <a:t>; </a:t>
            </a:r>
            <a:r>
              <a:rPr lang="en-US" sz="8600"/>
              <a:t>and therefore </a:t>
            </a:r>
            <a:r>
              <a:rPr lang="en-US" sz="8600">
                <a:solidFill>
                  <a:srgbClr val="FF0000"/>
                </a:solidFill>
              </a:rPr>
              <a:t>analytic a posteriori </a:t>
            </a:r>
            <a:r>
              <a:rPr lang="en-US" sz="8600"/>
              <a:t>propositions are impossible</a:t>
            </a:r>
            <a:endParaRPr lang="tr-TR" sz="8600"/>
          </a:p>
          <a:p>
            <a:pPr>
              <a:lnSpc>
                <a:spcPct val="120000"/>
              </a:lnSpc>
              <a:spcBef>
                <a:spcPts val="0"/>
              </a:spcBef>
              <a:spcAft>
                <a:spcPts val="600"/>
              </a:spcAft>
            </a:pPr>
            <a:r>
              <a:rPr lang="tr-TR" sz="8600"/>
              <a:t>also </a:t>
            </a:r>
            <a:r>
              <a:rPr lang="en-US" sz="8600"/>
              <a:t>clearly, most synthetic propositions must be </a:t>
            </a:r>
            <a:r>
              <a:rPr lang="en-US" sz="8600">
                <a:solidFill>
                  <a:srgbClr val="FF0000"/>
                </a:solidFill>
              </a:rPr>
              <a:t>synthetic a posteriori</a:t>
            </a:r>
            <a:r>
              <a:rPr lang="en-US" sz="8600"/>
              <a:t>, meaning that they cannot be validated a priori to experience </a:t>
            </a:r>
            <a:endParaRPr lang="tr-TR" sz="8600"/>
          </a:p>
          <a:p>
            <a:pPr>
              <a:lnSpc>
                <a:spcPct val="120000"/>
              </a:lnSpc>
              <a:spcBef>
                <a:spcPts val="0"/>
              </a:spcBef>
              <a:spcAft>
                <a:spcPts val="600"/>
              </a:spcAft>
            </a:pPr>
            <a:r>
              <a:rPr lang="tr-TR" sz="8600"/>
              <a:t>hence these two classes of propositions were not interesting</a:t>
            </a:r>
          </a:p>
          <a:p>
            <a:pPr marL="0" indent="0">
              <a:buNone/>
            </a:pPr>
            <a:endParaRPr lang="en-US"/>
          </a:p>
        </p:txBody>
      </p:sp>
      <p:sp>
        <p:nvSpPr>
          <p:cNvPr id="2" name="Slide Number Placeholder 1">
            <a:extLst>
              <a:ext uri="{FF2B5EF4-FFF2-40B4-BE49-F238E27FC236}">
                <a16:creationId xmlns:a16="http://schemas.microsoft.com/office/drawing/2014/main" id="{B24B4677-831F-49D2-B0B1-8ED93CE8986C}"/>
              </a:ext>
            </a:extLst>
          </p:cNvPr>
          <p:cNvSpPr>
            <a:spLocks noGrp="1"/>
          </p:cNvSpPr>
          <p:nvPr>
            <p:ph type="sldNum" sz="quarter" idx="12"/>
          </p:nvPr>
        </p:nvSpPr>
        <p:spPr/>
        <p:txBody>
          <a:bodyPr/>
          <a:lstStyle/>
          <a:p>
            <a:fld id="{EE07D45B-956C-4E8C-BD15-C4C1772D1E3C}" type="slidenum">
              <a:rPr lang="en-US" smtClean="0"/>
              <a:t>9</a:t>
            </a:fld>
            <a:endParaRPr lang="en-US"/>
          </a:p>
        </p:txBody>
      </p:sp>
    </p:spTree>
    <p:extLst>
      <p:ext uri="{BB962C8B-B14F-4D97-AF65-F5344CB8AC3E}">
        <p14:creationId xmlns:p14="http://schemas.microsoft.com/office/powerpoint/2010/main" val="79684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2795</TotalTime>
  <Words>3849</Words>
  <Application>Microsoft Office PowerPoint</Application>
  <PresentationFormat>Widescreen</PresentationFormat>
  <Paragraphs>218</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perspectives in 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in OR</dc:title>
  <dc:creator>Caglar</dc:creator>
  <cp:lastModifiedBy>Caglar</cp:lastModifiedBy>
  <cp:revision>209</cp:revision>
  <dcterms:created xsi:type="dcterms:W3CDTF">2023-04-29T16:37:24Z</dcterms:created>
  <dcterms:modified xsi:type="dcterms:W3CDTF">2023-05-11T18:08:50Z</dcterms:modified>
</cp:coreProperties>
</file>